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5" r:id="rId30"/>
    <p:sldId id="286" r:id="rId31"/>
    <p:sldId id="287" r:id="rId32"/>
    <p:sldId id="288" r:id="rId33"/>
    <p:sldId id="289" r:id="rId34"/>
    <p:sldId id="290" r:id="rId35"/>
    <p:sldId id="291" r:id="rId36"/>
    <p:sldId id="292" r:id="rId37"/>
    <p:sldId id="293" r:id="rId38"/>
    <p:sldId id="294" r:id="rId39"/>
    <p:sldId id="296" r:id="rId40"/>
    <p:sldId id="297" r:id="rId41"/>
    <p:sldId id="298" r:id="rId42"/>
    <p:sldId id="299" r:id="rId43"/>
    <p:sldId id="300" r:id="rId44"/>
    <p:sldId id="301" r:id="rId45"/>
    <p:sldId id="302" r:id="rId46"/>
    <p:sldId id="303" r:id="rId47"/>
    <p:sldId id="304" r:id="rId48"/>
    <p:sldId id="305" r:id="rId49"/>
    <p:sldId id="306" r:id="rId50"/>
    <p:sldId id="284" r:id="rId5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EB6E50-3A20-4F91-9903-F0067E71D92F}" type="datetimeFigureOut">
              <a:rPr lang="es-MX" smtClean="0"/>
              <a:t>09/03/2025</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B40D85-FBD5-4028-8781-CEB8D206C578}" type="slidenum">
              <a:rPr lang="es-MX" smtClean="0"/>
              <a:t>‹Nº›</a:t>
            </a:fld>
            <a:endParaRPr lang="es-MX"/>
          </a:p>
        </p:txBody>
      </p:sp>
    </p:spTree>
    <p:extLst>
      <p:ext uri="{BB962C8B-B14F-4D97-AF65-F5344CB8AC3E}">
        <p14:creationId xmlns:p14="http://schemas.microsoft.com/office/powerpoint/2010/main" val="1516872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CAB40D85-FBD5-4028-8781-CEB8D206C578}" type="slidenum">
              <a:rPr lang="es-MX" smtClean="0"/>
              <a:t>1</a:t>
            </a:fld>
            <a:endParaRPr lang="es-MX"/>
          </a:p>
        </p:txBody>
      </p:sp>
    </p:spTree>
    <p:extLst>
      <p:ext uri="{BB962C8B-B14F-4D97-AF65-F5344CB8AC3E}">
        <p14:creationId xmlns:p14="http://schemas.microsoft.com/office/powerpoint/2010/main" val="57016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B0C53-12DB-138F-25DE-0A9C6C1F722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F7F7921-DD26-D789-8D9F-35601EFA7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C2D1B7A-7ECB-FC16-8AEB-1B6FBDCD8B30}"/>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2A04F819-8832-7818-1573-B3B016029E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AE32DB6-B01B-9B15-3AB1-D0957988DC44}"/>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426189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F1DF2-5099-A5EE-5A94-42A868127F3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E21C629-226B-9CA6-EF5A-07C072EB4D5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74DF200-F4F0-69BB-7E7F-2BA2DC0B139F}"/>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3E0D7A26-EA3D-AC82-E120-AC8548D65F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E626A83-AE4A-9D24-5A45-B9FBBCE4C90F}"/>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02874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0BE4C45-9526-D1C9-34F8-3B9E22DD3C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5E3EE86-AD46-76D5-95FF-C533B1CBD5E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8ED5B0-EE8E-A70F-2097-3F1DCBC5C18B}"/>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5FA404C4-E518-0C98-200B-532A5B4642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65449E-5107-AFD5-0591-2DA4F51D340B}"/>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7642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AD259-B252-467B-D2CE-C6B6A4FE1E1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BD50438-61E4-E408-79C3-841B603645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8F3A34D-55EF-6BDE-1ED5-48D1BAC23364}"/>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29BA99D4-0C17-E97D-2F20-EA8C269487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D7CAB45-672E-AF3D-A047-4342082004EF}"/>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447215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8FA9D-1112-884C-FEE5-1ABA23F89A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8F8DAF6-6CE1-A139-CA84-43EC85B180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B5FE34-825E-A61E-631A-BDF765BDD287}"/>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86D54878-40BC-FFB5-F423-336BFDB632C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A1DD46-B4D7-22C1-F16A-95A33521E6DB}"/>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47968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D75E2-4A3D-C614-B80C-46F915D5C3E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3308FC2-E9CE-D900-E106-E2B95EF97A7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051678C-268C-9030-66A6-43D281E35F4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F854DE8-1DA5-BE54-6319-10F60ADE0AA2}"/>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1D09A6D2-FC93-5630-02FD-3FF48486325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4E273F3-5921-C58C-8E33-411012422349}"/>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0975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AC32C-31CA-0D0A-555F-97A75AA50B3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9A484AA-B56A-CFDB-CC61-65565E329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C53B2B-6E38-E7EB-D7D1-076D7995878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897D568-3119-9324-114D-1E2921202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B02680B-BC0E-E8FD-1CC7-FAA02EDB755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BE99493-D098-5EA4-C71E-525F120672BF}"/>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8" name="Marcador de pie de página 7">
            <a:extLst>
              <a:ext uri="{FF2B5EF4-FFF2-40B4-BE49-F238E27FC236}">
                <a16:creationId xmlns:a16="http://schemas.microsoft.com/office/drawing/2014/main" id="{D6BB5D9D-7B87-7E11-0C1F-401828C49FE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EC06B51-E9F3-87D0-6A56-50B5A87B7BCA}"/>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2234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7A7C17-5815-630E-877A-EBFEBA247F0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DBA8FAA-2D31-708C-024F-F9812F1CC716}"/>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4" name="Marcador de pie de página 3">
            <a:extLst>
              <a:ext uri="{FF2B5EF4-FFF2-40B4-BE49-F238E27FC236}">
                <a16:creationId xmlns:a16="http://schemas.microsoft.com/office/drawing/2014/main" id="{7BBBDEC8-B4B6-E4A7-0E8D-5A4A03F30AD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A64BEEC-A657-2F9D-23F8-1A94518E3515}"/>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82205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FC2B124-EEFC-7F58-4D08-9BA7E7C11149}"/>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3" name="Marcador de pie de página 2">
            <a:extLst>
              <a:ext uri="{FF2B5EF4-FFF2-40B4-BE49-F238E27FC236}">
                <a16:creationId xmlns:a16="http://schemas.microsoft.com/office/drawing/2014/main" id="{837746F2-FA5E-BA97-7682-CF04694F551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8F765A5-5147-FEC5-9ABF-E7AD3233F6B1}"/>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83717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8CA61-3D7A-95B6-D754-DB18E72B6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FB26EB4-BA5B-68E0-8035-CEBD300F21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3836DF5B-6146-1909-68FA-DCDA64CD1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C2B682-683A-7BF0-C4E3-E9945AD3E71A}"/>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5E83C3A4-A21E-43CB-2365-77CF25F4343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CC73D14-495E-12BB-896A-3ADFE768BCCC}"/>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00751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A14F0-1DA4-5D90-C5BF-F0C4822FF16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9A9BD921-363E-2C77-1EF5-E737EC891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ADDF671-1BAB-4969-9601-7D9765584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455C4F5-D94C-D636-68D1-630822C3DA0D}"/>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98BF63D5-69A8-E072-9834-F05DFC83FD0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E04EBE3-6945-E25A-848D-CF84A78A41B8}"/>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2320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DFF082-F716-C42D-9012-07A2EB5BA6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6FF9C66-B2C6-A546-6EFA-F38DC59D2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BC900E5-91DB-3FE5-B40D-FA2525ECC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A4B41748-7397-B676-6626-282525A4D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13B8F82B-7BF9-62CD-B754-767508ECB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BBB8BF-41DF-4162-B591-C14FCE9E0DDA}" type="slidenum">
              <a:rPr lang="es-MX" smtClean="0"/>
              <a:t>‹Nº›</a:t>
            </a:fld>
            <a:endParaRPr lang="es-MX"/>
          </a:p>
        </p:txBody>
      </p:sp>
    </p:spTree>
    <p:extLst>
      <p:ext uri="{BB962C8B-B14F-4D97-AF65-F5344CB8AC3E}">
        <p14:creationId xmlns:p14="http://schemas.microsoft.com/office/powerpoint/2010/main" val="321282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www.coursera.org/learn/analisis-de-datos-con-programacion-en-r/supplement/y8zTf/formas-de-aprender-a-programar"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hyperlink" Target="https://cran.r-project.org/manuals.html" TargetMode="External"/><Relationship Id="rId7" Type="http://schemas.openxmlformats.org/officeDocument/2006/relationships/hyperlink" Target="https://docs.python.org/3/tutorial/" TargetMode="External"/><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hyperlink" Target="https://www.python.org/about/gettingstarted/" TargetMode="External"/><Relationship Id="rId5" Type="http://schemas.openxmlformats.org/officeDocument/2006/relationships/hyperlink" Target="https://cran.r-project.org/doc/contrib/Paradis-rdebuts_en.pdf" TargetMode="External"/><Relationship Id="rId4" Type="http://schemas.openxmlformats.org/officeDocument/2006/relationships/hyperlink" Target="https://ourcodingclub.github.io/tutorials.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www.theanalysisfactor.com/the-advantages-of-rstudio/" TargetMode="External"/><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lgatto.github.io/2017_11_09_Rcourse_Jena/before-we-start.html" TargetMode="External"/></Relationships>
</file>

<file path=ppt/slides/_rels/slide23.xml.rels><?xml version="1.0" encoding="UTF-8" standalone="yes"?>
<Relationships xmlns="http://schemas.openxmlformats.org/package/2006/relationships"><Relationship Id="rId8" Type="http://schemas.openxmlformats.org/officeDocument/2006/relationships/hyperlink" Target="https://jumpingrivers.github.io/meetingsR/r-user-groups.html" TargetMode="External"/><Relationship Id="rId3" Type="http://schemas.openxmlformats.org/officeDocument/2006/relationships/hyperlink" Target="https://www.reddit.com/r/Rlanguage/" TargetMode="External"/><Relationship Id="rId7" Type="http://schemas.openxmlformats.org/officeDocument/2006/relationships/hyperlink" Target="https://www.meetup.com/topics/data-analytics/" TargetMode="External"/><Relationship Id="rId2" Type="http://schemas.openxmlformats.org/officeDocument/2006/relationships/hyperlink" Target="https://community.rstudio.com/" TargetMode="External"/><Relationship Id="rId1" Type="http://schemas.openxmlformats.org/officeDocument/2006/relationships/slideLayout" Target="../slideLayouts/slideLayout2.xml"/><Relationship Id="rId6" Type="http://schemas.openxmlformats.org/officeDocument/2006/relationships/hyperlink" Target="https://twitter.com/hashtag/rstats?lang=en" TargetMode="External"/><Relationship Id="rId5" Type="http://schemas.openxmlformats.org/officeDocument/2006/relationships/hyperlink" Target="https://www.rfordatasci.com/" TargetMode="External"/><Relationship Id="rId4" Type="http://schemas.openxmlformats.org/officeDocument/2006/relationships/hyperlink" Target="https://discuss.ropensci.org/" TargetMode="External"/><Relationship Id="rId9" Type="http://schemas.openxmlformats.org/officeDocument/2006/relationships/hyperlink" Target="https://www.meetup.com/pro/rladies"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jumpingrivers.github.io/meetingsR/r-user-groups.html" TargetMode="External"/><Relationship Id="rId3" Type="http://schemas.openxmlformats.org/officeDocument/2006/relationships/hyperlink" Target="https://www.reddit.com/r/Rlanguage/" TargetMode="External"/><Relationship Id="rId7" Type="http://schemas.openxmlformats.org/officeDocument/2006/relationships/hyperlink" Target="https://www.meetup.com/topics/data-analytics/" TargetMode="External"/><Relationship Id="rId2" Type="http://schemas.openxmlformats.org/officeDocument/2006/relationships/hyperlink" Target="https://community.rstudio.com/" TargetMode="External"/><Relationship Id="rId1" Type="http://schemas.openxmlformats.org/officeDocument/2006/relationships/slideLayout" Target="../slideLayouts/slideLayout2.xml"/><Relationship Id="rId6" Type="http://schemas.openxmlformats.org/officeDocument/2006/relationships/hyperlink" Target="https://twitter.com/hashtag/rstats?lang=en" TargetMode="External"/><Relationship Id="rId5" Type="http://schemas.openxmlformats.org/officeDocument/2006/relationships/hyperlink" Target="https://www.rfordatasci.com/" TargetMode="External"/><Relationship Id="rId4" Type="http://schemas.openxmlformats.org/officeDocument/2006/relationships/hyperlink" Target="https://discuss.ropensci.org/" TargetMode="External"/><Relationship Id="rId9" Type="http://schemas.openxmlformats.org/officeDocument/2006/relationships/hyperlink" Target="https://www.meetup.com/pro/rladie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rdocumentation.org/packages/base/versions/3.6.2/topics/files"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forge.r-project.org/" TargetMode="External"/><Relationship Id="rId2" Type="http://schemas.openxmlformats.org/officeDocument/2006/relationships/hyperlink" Target="http://bioconductor.org/" TargetMode="External"/><Relationship Id="rId1" Type="http://schemas.openxmlformats.org/officeDocument/2006/relationships/slideLayout" Target="../slideLayouts/slideLayout2.xml"/><Relationship Id="rId6" Type="http://schemas.openxmlformats.org/officeDocument/2006/relationships/hyperlink" Target="https://cran.r-project.org/" TargetMode="External"/><Relationship Id="rId5" Type="http://schemas.openxmlformats.org/officeDocument/2006/relationships/hyperlink" Target="https://github.com/" TargetMode="External"/><Relationship Id="rId4" Type="http://schemas.openxmlformats.org/officeDocument/2006/relationships/hyperlink" Target="https://ropensci.org/"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hyperlink" Target="https://posit.co/blog/" TargetMode="External"/><Relationship Id="rId7" Type="http://schemas.openxmlformats.org/officeDocument/2006/relationships/hyperlink" Target="https://www.r-bloggers.com/2015/12/how-to-learn-r-2/#h.y5b98o9o2h1r" TargetMode="External"/><Relationship Id="rId2" Type="http://schemas.openxmlformats.org/officeDocument/2006/relationships/hyperlink" Target="https://posit.co/" TargetMode="External"/><Relationship Id="rId1" Type="http://schemas.openxmlformats.org/officeDocument/2006/relationships/slideLayout" Target="../slideLayouts/slideLayout2.xml"/><Relationship Id="rId6" Type="http://schemas.openxmlformats.org/officeDocument/2006/relationships/hyperlink" Target="https://www.r-bloggers.com/" TargetMode="External"/><Relationship Id="rId5" Type="http://schemas.openxmlformats.org/officeDocument/2006/relationships/hyperlink" Target="https://stackoverflow.blog/" TargetMode="External"/><Relationship Id="rId4" Type="http://schemas.openxmlformats.org/officeDocument/2006/relationships/hyperlink" Target="https://posit.co/blog/categories/"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a:extLst>
              <a:ext uri="{FF2B5EF4-FFF2-40B4-BE49-F238E27FC236}">
                <a16:creationId xmlns:a16="http://schemas.microsoft.com/office/drawing/2014/main" id="{D540D6EB-695A-C25B-425C-112EEEDE0B8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452487" y="2326341"/>
            <a:ext cx="7287026" cy="255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6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95712D2-53B0-EC0D-82B1-465D5D947428}"/>
              </a:ext>
            </a:extLst>
          </p:cNvPr>
          <p:cNvPicPr>
            <a:picLocks noChangeAspect="1"/>
          </p:cNvPicPr>
          <p:nvPr/>
        </p:nvPicPr>
        <p:blipFill>
          <a:blip r:embed="rId2"/>
          <a:srcRect l="1324" t="26915" r="52904" b="6396"/>
          <a:stretch/>
        </p:blipFill>
        <p:spPr>
          <a:xfrm>
            <a:off x="300835" y="161365"/>
            <a:ext cx="11590330" cy="6535270"/>
          </a:xfrm>
          <a:prstGeom prst="rect">
            <a:avLst/>
          </a:prstGeom>
        </p:spPr>
      </p:pic>
    </p:spTree>
    <p:extLst>
      <p:ext uri="{BB962C8B-B14F-4D97-AF65-F5344CB8AC3E}">
        <p14:creationId xmlns:p14="http://schemas.microsoft.com/office/powerpoint/2010/main" val="2810732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C3875D-7DA8-DAC4-5564-B1BDF74F69A0}"/>
              </a:ext>
            </a:extLst>
          </p:cNvPr>
          <p:cNvPicPr>
            <a:picLocks noChangeAspect="1"/>
          </p:cNvPicPr>
          <p:nvPr/>
        </p:nvPicPr>
        <p:blipFill>
          <a:blip r:embed="rId2"/>
          <a:srcRect l="1214" t="26915" r="53675" b="6965"/>
          <a:stretch/>
        </p:blipFill>
        <p:spPr>
          <a:xfrm>
            <a:off x="323531" y="154641"/>
            <a:ext cx="11544937" cy="6548718"/>
          </a:xfrm>
          <a:prstGeom prst="rect">
            <a:avLst/>
          </a:prstGeom>
        </p:spPr>
      </p:pic>
    </p:spTree>
    <p:extLst>
      <p:ext uri="{BB962C8B-B14F-4D97-AF65-F5344CB8AC3E}">
        <p14:creationId xmlns:p14="http://schemas.microsoft.com/office/powerpoint/2010/main" val="4027251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514F679-A08D-1AAD-B5AC-6EB3B9A1DBD8}"/>
              </a:ext>
            </a:extLst>
          </p:cNvPr>
          <p:cNvPicPr>
            <a:picLocks noChangeAspect="1"/>
          </p:cNvPicPr>
          <p:nvPr/>
        </p:nvPicPr>
        <p:blipFill>
          <a:blip r:embed="rId2"/>
          <a:srcRect l="1103" t="26630" r="53235" b="8390"/>
          <a:stretch/>
        </p:blipFill>
        <p:spPr>
          <a:xfrm>
            <a:off x="71099" y="110938"/>
            <a:ext cx="12049801" cy="6636124"/>
          </a:xfrm>
          <a:prstGeom prst="rect">
            <a:avLst/>
          </a:prstGeom>
        </p:spPr>
      </p:pic>
    </p:spTree>
    <p:extLst>
      <p:ext uri="{BB962C8B-B14F-4D97-AF65-F5344CB8AC3E}">
        <p14:creationId xmlns:p14="http://schemas.microsoft.com/office/powerpoint/2010/main" val="4305887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801EB7-1455-DC28-17E6-7A993DCB0672}"/>
              </a:ext>
            </a:extLst>
          </p:cNvPr>
          <p:cNvSpPr>
            <a:spLocks noGrp="1"/>
          </p:cNvSpPr>
          <p:nvPr>
            <p:ph type="title"/>
          </p:nvPr>
        </p:nvSpPr>
        <p:spPr>
          <a:xfrm>
            <a:off x="838200" y="294060"/>
            <a:ext cx="10515600" cy="508001"/>
          </a:xfrm>
        </p:spPr>
        <p:txBody>
          <a:bodyPr>
            <a:normAutofit fontScale="90000"/>
          </a:bodyPr>
          <a:lstStyle/>
          <a:p>
            <a:r>
              <a:rPr lang="es-MX" sz="3200" b="1" dirty="0">
                <a:effectLst/>
              </a:rPr>
              <a:t>Debate: R versus Python</a:t>
            </a:r>
            <a:endParaRPr lang="es-MX" sz="3200" dirty="0"/>
          </a:p>
        </p:txBody>
      </p:sp>
      <p:sp>
        <p:nvSpPr>
          <p:cNvPr id="3" name="Marcador de contenido 2">
            <a:extLst>
              <a:ext uri="{FF2B5EF4-FFF2-40B4-BE49-F238E27FC236}">
                <a16:creationId xmlns:a16="http://schemas.microsoft.com/office/drawing/2014/main" id="{DEBD808F-C90C-4175-9D84-8AD27613625D}"/>
              </a:ext>
            </a:extLst>
          </p:cNvPr>
          <p:cNvSpPr>
            <a:spLocks noGrp="1"/>
          </p:cNvSpPr>
          <p:nvPr>
            <p:ph idx="1"/>
          </p:nvPr>
        </p:nvSpPr>
        <p:spPr>
          <a:xfrm>
            <a:off x="367553" y="1153271"/>
            <a:ext cx="10986247" cy="5301317"/>
          </a:xfrm>
        </p:spPr>
        <p:txBody>
          <a:bodyPr>
            <a:normAutofit fontScale="77500" lnSpcReduction="20000"/>
          </a:bodyPr>
          <a:lstStyle/>
          <a:p>
            <a:pPr algn="just"/>
            <a:r>
              <a:rPr lang="es-MX" b="0" i="0" dirty="0">
                <a:solidFill>
                  <a:srgbClr val="1F1F1F"/>
                </a:solidFill>
                <a:effectLst/>
                <a:latin typeface="Source Sans Pro" panose="020B0503030403020204" pitchFamily="34" charset="0"/>
              </a:rPr>
              <a:t>Los profesionales que tienen un enfoque estadístico u orientado a la investigación a la hora de resolver problemas, por ejemplo, científicos, estadísticos e ingenieros, usan R. Los profesionales que buscan soluciones en los datos mismos y los que tienen que minar datos enormemente para encontrar respuestas, como los científicos de datos, los especialistas en aprendizaje automático y los desarrolladores de software, usan Python.</a:t>
            </a:r>
          </a:p>
          <a:p>
            <a:pPr algn="just"/>
            <a:r>
              <a:rPr lang="es-MX" b="0" i="0" dirty="0">
                <a:solidFill>
                  <a:srgbClr val="1F1F1F"/>
                </a:solidFill>
                <a:effectLst/>
                <a:latin typeface="var(--cds-font-family-source-sans-pro)"/>
              </a:rPr>
              <a:t>¿La buena noticia? Podrás usar muchos de los conceptos y principios de programación que aprendas usando R en este curso en otros lenguajes de programación a futuro. También aprenderás a escribir código en R en un entorno de desarrollo integrado (IDE), llamado </a:t>
            </a:r>
            <a:r>
              <a:rPr lang="es-MX" b="0" i="0" dirty="0" err="1">
                <a:solidFill>
                  <a:srgbClr val="1F1F1F"/>
                </a:solidFill>
                <a:effectLst/>
                <a:latin typeface="var(--cds-font-family-source-sans-pro)"/>
              </a:rPr>
              <a:t>RStudio</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RStudio</a:t>
            </a:r>
            <a:r>
              <a:rPr lang="es-MX" b="0" i="0" dirty="0">
                <a:solidFill>
                  <a:srgbClr val="1F1F1F"/>
                </a:solidFill>
                <a:effectLst/>
                <a:latin typeface="var(--cds-font-family-source-sans-pro)"/>
              </a:rPr>
              <a:t> te permite gestionar proyectos que usan R o Python, o incluso una combinación entre ambos. Consulta</a:t>
            </a:r>
            <a:r>
              <a:rPr lang="es-MX" b="0" i="0" u="sng" dirty="0">
                <a:solidFill>
                  <a:srgbClr val="1F1F1F"/>
                </a:solidFill>
                <a:effectLst/>
                <a:latin typeface="var(--cds-font-family-source-sans-pro)"/>
                <a:hlinkClick r:id="rId2"/>
              </a:rPr>
              <a:t> </a:t>
            </a:r>
            <a:r>
              <a:rPr lang="es-MX" b="0" i="0" u="sng" dirty="0" err="1">
                <a:solidFill>
                  <a:srgbClr val="1F1F1F"/>
                </a:solidFill>
                <a:effectLst/>
                <a:latin typeface="var(--cds-font-family-source-sans-pro)"/>
                <a:hlinkClick r:id="rId2"/>
              </a:rPr>
              <a:t>RStudio</a:t>
            </a:r>
            <a:r>
              <a:rPr lang="es-MX" b="0" i="0" u="sng" dirty="0">
                <a:solidFill>
                  <a:srgbClr val="1F1F1F"/>
                </a:solidFill>
                <a:effectLst/>
                <a:latin typeface="var(--cds-font-family-source-sans-pro)"/>
                <a:hlinkClick r:id="rId2"/>
              </a:rPr>
              <a:t>: Un único hogar para R y Python</a:t>
            </a:r>
            <a:r>
              <a:rPr lang="es-MX" b="0" i="0" dirty="0">
                <a:solidFill>
                  <a:srgbClr val="1F1F1F"/>
                </a:solidFill>
                <a:effectLst/>
                <a:latin typeface="var(--cds-font-family-source-sans-pro)"/>
              </a:rPr>
              <a:t> para obtener más información. Después de trabajar con R y </a:t>
            </a:r>
            <a:r>
              <a:rPr lang="es-MX" b="0" i="0" dirty="0" err="1">
                <a:solidFill>
                  <a:srgbClr val="1F1F1F"/>
                </a:solidFill>
                <a:effectLst/>
                <a:latin typeface="var(--cds-font-family-source-sans-pro)"/>
              </a:rPr>
              <a:t>RStudio</a:t>
            </a:r>
            <a:r>
              <a:rPr lang="es-MX" b="0" i="0" dirty="0">
                <a:solidFill>
                  <a:srgbClr val="1F1F1F"/>
                </a:solidFill>
                <a:effectLst/>
                <a:latin typeface="var(--cds-font-family-source-sans-pro)"/>
              </a:rPr>
              <a:t>, podrás aprender Python u otro lenguaje de programación de forma más intuitiva. </a:t>
            </a:r>
          </a:p>
          <a:p>
            <a:pPr algn="just"/>
            <a:r>
              <a:rPr lang="es-MX" b="0" i="0" dirty="0">
                <a:solidFill>
                  <a:srgbClr val="1F1F1F"/>
                </a:solidFill>
                <a:effectLst/>
                <a:latin typeface="var(--cds-font-family-source-sans-pro)"/>
              </a:rPr>
              <a:t>Para tener una idea más clara de los lenguajes de programación más populares según el puesto de trabajo, consulta</a:t>
            </a:r>
            <a:r>
              <a:rPr lang="es-MX" b="0" i="0" u="sng" dirty="0">
                <a:solidFill>
                  <a:srgbClr val="1F1F1F"/>
                </a:solidFill>
                <a:effectLst/>
                <a:latin typeface="var(--cds-font-family-source-sans-pro)"/>
                <a:hlinkClick r:id="rId2"/>
              </a:rPr>
              <a:t> Formas de aprender sobre programación</a:t>
            </a:r>
            <a:r>
              <a:rPr lang="es-MX" b="0" i="0" dirty="0">
                <a:solidFill>
                  <a:srgbClr val="1F1F1F"/>
                </a:solidFill>
                <a:effectLst/>
                <a:latin typeface="var(--cds-font-family-source-sans-pro)"/>
              </a:rPr>
              <a:t>. Este artículo enumera los lenguajes de programación que más usan los analistas de datos, los diseñadores web, los desarrolladores de aplicaciones web y para dispositivos móviles y los desarrolladores de videojuegos. Además, aporta enlaces a distintos recursos que te ayudarán a aprender más sobre esos lenguajes.   </a:t>
            </a:r>
          </a:p>
        </p:txBody>
      </p:sp>
    </p:spTree>
    <p:extLst>
      <p:ext uri="{BB962C8B-B14F-4D97-AF65-F5344CB8AC3E}">
        <p14:creationId xmlns:p14="http://schemas.microsoft.com/office/powerpoint/2010/main" val="1057459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4B338FF-4C75-B7B0-B9CA-68AB70BD2C4B}"/>
              </a:ext>
            </a:extLst>
          </p:cNvPr>
          <p:cNvPicPr>
            <a:picLocks noChangeAspect="1"/>
          </p:cNvPicPr>
          <p:nvPr/>
        </p:nvPicPr>
        <p:blipFill>
          <a:blip r:embed="rId2"/>
          <a:stretch>
            <a:fillRect/>
          </a:stretch>
        </p:blipFill>
        <p:spPr>
          <a:xfrm>
            <a:off x="992447" y="444274"/>
            <a:ext cx="10207106" cy="5969452"/>
          </a:xfrm>
          <a:prstGeom prst="rect">
            <a:avLst/>
          </a:prstGeom>
        </p:spPr>
      </p:pic>
    </p:spTree>
    <p:extLst>
      <p:ext uri="{BB962C8B-B14F-4D97-AF65-F5344CB8AC3E}">
        <p14:creationId xmlns:p14="http://schemas.microsoft.com/office/powerpoint/2010/main" val="36986846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516FED7-DF7B-F73F-FB72-D42C0DED558A}"/>
              </a:ext>
            </a:extLst>
          </p:cNvPr>
          <p:cNvPicPr>
            <a:picLocks noChangeAspect="1"/>
          </p:cNvPicPr>
          <p:nvPr/>
        </p:nvPicPr>
        <p:blipFill>
          <a:blip r:embed="rId2"/>
          <a:stretch>
            <a:fillRect/>
          </a:stretch>
        </p:blipFill>
        <p:spPr>
          <a:xfrm>
            <a:off x="466665" y="529030"/>
            <a:ext cx="5934136" cy="1682647"/>
          </a:xfrm>
          <a:prstGeom prst="rect">
            <a:avLst/>
          </a:prstGeom>
        </p:spPr>
      </p:pic>
      <p:pic>
        <p:nvPicPr>
          <p:cNvPr id="7" name="Imagen 6">
            <a:extLst>
              <a:ext uri="{FF2B5EF4-FFF2-40B4-BE49-F238E27FC236}">
                <a16:creationId xmlns:a16="http://schemas.microsoft.com/office/drawing/2014/main" id="{84E20501-8DF0-D033-3579-6AEBF9207688}"/>
              </a:ext>
            </a:extLst>
          </p:cNvPr>
          <p:cNvPicPr>
            <a:picLocks noChangeAspect="1"/>
          </p:cNvPicPr>
          <p:nvPr/>
        </p:nvPicPr>
        <p:blipFill>
          <a:blip r:embed="rId3"/>
          <a:stretch>
            <a:fillRect/>
          </a:stretch>
        </p:blipFill>
        <p:spPr>
          <a:xfrm>
            <a:off x="3672811" y="2697180"/>
            <a:ext cx="8005373" cy="1090650"/>
          </a:xfrm>
          <a:prstGeom prst="rect">
            <a:avLst/>
          </a:prstGeom>
        </p:spPr>
      </p:pic>
      <p:pic>
        <p:nvPicPr>
          <p:cNvPr id="9" name="Imagen 8">
            <a:extLst>
              <a:ext uri="{FF2B5EF4-FFF2-40B4-BE49-F238E27FC236}">
                <a16:creationId xmlns:a16="http://schemas.microsoft.com/office/drawing/2014/main" id="{B567FBD9-F1DA-E7B7-95E3-41814C1A7EBD}"/>
              </a:ext>
            </a:extLst>
          </p:cNvPr>
          <p:cNvPicPr>
            <a:picLocks noChangeAspect="1"/>
          </p:cNvPicPr>
          <p:nvPr/>
        </p:nvPicPr>
        <p:blipFill>
          <a:blip r:embed="rId4"/>
          <a:stretch>
            <a:fillRect/>
          </a:stretch>
        </p:blipFill>
        <p:spPr>
          <a:xfrm>
            <a:off x="890376" y="4611662"/>
            <a:ext cx="7045834" cy="1601863"/>
          </a:xfrm>
          <a:prstGeom prst="rect">
            <a:avLst/>
          </a:prstGeom>
        </p:spPr>
      </p:pic>
    </p:spTree>
    <p:extLst>
      <p:ext uri="{BB962C8B-B14F-4D97-AF65-F5344CB8AC3E}">
        <p14:creationId xmlns:p14="http://schemas.microsoft.com/office/powerpoint/2010/main" val="275518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ECAC6B6-36C4-F206-7F1C-8AF05DE4A0E9}"/>
              </a:ext>
            </a:extLst>
          </p:cNvPr>
          <p:cNvPicPr>
            <a:picLocks noChangeAspect="1"/>
          </p:cNvPicPr>
          <p:nvPr/>
        </p:nvPicPr>
        <p:blipFill>
          <a:blip r:embed="rId2"/>
          <a:stretch>
            <a:fillRect/>
          </a:stretch>
        </p:blipFill>
        <p:spPr>
          <a:xfrm>
            <a:off x="407633" y="462332"/>
            <a:ext cx="6965544" cy="977180"/>
          </a:xfrm>
          <a:prstGeom prst="rect">
            <a:avLst/>
          </a:prstGeom>
        </p:spPr>
      </p:pic>
      <p:pic>
        <p:nvPicPr>
          <p:cNvPr id="7" name="Imagen 6">
            <a:extLst>
              <a:ext uri="{FF2B5EF4-FFF2-40B4-BE49-F238E27FC236}">
                <a16:creationId xmlns:a16="http://schemas.microsoft.com/office/drawing/2014/main" id="{0948934C-7406-1D31-C54D-7A61397EE398}"/>
              </a:ext>
            </a:extLst>
          </p:cNvPr>
          <p:cNvPicPr>
            <a:picLocks noChangeAspect="1"/>
          </p:cNvPicPr>
          <p:nvPr/>
        </p:nvPicPr>
        <p:blipFill>
          <a:blip r:embed="rId3"/>
          <a:stretch>
            <a:fillRect/>
          </a:stretch>
        </p:blipFill>
        <p:spPr>
          <a:xfrm>
            <a:off x="7049690" y="1883669"/>
            <a:ext cx="4545435" cy="3090662"/>
          </a:xfrm>
          <a:prstGeom prst="rect">
            <a:avLst/>
          </a:prstGeom>
        </p:spPr>
      </p:pic>
      <p:pic>
        <p:nvPicPr>
          <p:cNvPr id="9" name="Imagen 8">
            <a:extLst>
              <a:ext uri="{FF2B5EF4-FFF2-40B4-BE49-F238E27FC236}">
                <a16:creationId xmlns:a16="http://schemas.microsoft.com/office/drawing/2014/main" id="{F734AF6E-A96A-8E10-E123-76A8F18A7310}"/>
              </a:ext>
            </a:extLst>
          </p:cNvPr>
          <p:cNvPicPr>
            <a:picLocks noChangeAspect="1"/>
          </p:cNvPicPr>
          <p:nvPr/>
        </p:nvPicPr>
        <p:blipFill>
          <a:blip r:embed="rId4"/>
          <a:stretch>
            <a:fillRect/>
          </a:stretch>
        </p:blipFill>
        <p:spPr>
          <a:xfrm>
            <a:off x="432906" y="2394831"/>
            <a:ext cx="5663094" cy="1788756"/>
          </a:xfrm>
          <a:prstGeom prst="rect">
            <a:avLst/>
          </a:prstGeom>
        </p:spPr>
      </p:pic>
    </p:spTree>
    <p:extLst>
      <p:ext uri="{BB962C8B-B14F-4D97-AF65-F5344CB8AC3E}">
        <p14:creationId xmlns:p14="http://schemas.microsoft.com/office/powerpoint/2010/main" val="28405493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CB745C5-E929-C94C-C376-3EB4DACBCA83}"/>
              </a:ext>
            </a:extLst>
          </p:cNvPr>
          <p:cNvSpPr>
            <a:spLocks noGrp="1"/>
          </p:cNvSpPr>
          <p:nvPr>
            <p:ph idx="1"/>
          </p:nvPr>
        </p:nvSpPr>
        <p:spPr>
          <a:xfrm>
            <a:off x="607359" y="403412"/>
            <a:ext cx="10977282" cy="5706316"/>
          </a:xfrm>
        </p:spPr>
        <p:txBody>
          <a:bodyPr>
            <a:normAutofit fontScale="70000" lnSpcReduction="20000"/>
          </a:bodyPr>
          <a:lstStyle/>
          <a:p>
            <a:pPr algn="l"/>
            <a:r>
              <a:rPr lang="es-MX" b="1" i="0" dirty="0">
                <a:solidFill>
                  <a:srgbClr val="1F1F1F"/>
                </a:solidFill>
                <a:effectLst/>
                <a:latin typeface="unset"/>
              </a:rPr>
              <a:t>Analista de datos</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Un analista de datos se encarga de recopilar, transformar y organizar los datos para sacar conclusiones, hacer predicciones e impulsar la toma de decisiones fundamentada. Los lenguajes de programación que más usan los analistas de datos son R y Python. </a:t>
            </a:r>
          </a:p>
          <a:p>
            <a:pPr algn="l">
              <a:buFont typeface="Wingdings" panose="05000000000000000000" pitchFamily="2" charset="2"/>
              <a:buChar char="q"/>
            </a:pPr>
            <a:r>
              <a:rPr lang="es-MX" b="1" i="0" dirty="0">
                <a:solidFill>
                  <a:srgbClr val="1F1F1F"/>
                </a:solidFill>
                <a:effectLst/>
                <a:latin typeface="unset"/>
              </a:rPr>
              <a:t>R </a:t>
            </a:r>
            <a:r>
              <a:rPr lang="es-MX" b="0" i="0" dirty="0">
                <a:solidFill>
                  <a:srgbClr val="1F1F1F"/>
                </a:solidFill>
                <a:effectLst/>
                <a:latin typeface="var(--cds-font-family-source-sans-pro)"/>
              </a:rPr>
              <a:t>ofrece a los analistas de datos funciones prácticas para estadística, y es útil para crear visualizaciones de datos avanzadas. Consulta estos recursos para obtener más información sobre R:</a:t>
            </a:r>
          </a:p>
          <a:p>
            <a:pPr marL="0" indent="0" algn="l">
              <a:spcAft>
                <a:spcPts val="750"/>
              </a:spcAft>
              <a:buNone/>
            </a:pPr>
            <a:r>
              <a:rPr lang="es-MX" b="0" i="0" u="sng" dirty="0">
                <a:solidFill>
                  <a:srgbClr val="1F1F1F"/>
                </a:solidFill>
                <a:effectLst/>
                <a:latin typeface="var(--cds-font-family-source-sans-pro)"/>
                <a:hlinkClick r:id="rId2"/>
              </a:rPr>
              <a:t>El proyecto R para cálculos estadísticos</a:t>
            </a:r>
            <a:r>
              <a:rPr lang="es-MX" b="0" i="0" dirty="0">
                <a:solidFill>
                  <a:srgbClr val="1F1F1F"/>
                </a:solidFill>
                <a:effectLst/>
                <a:latin typeface="var(--cds-font-family-source-sans-pro)"/>
              </a:rPr>
              <a:t>: Sitio web para descargar R, documentación y artículos de soporte</a:t>
            </a:r>
          </a:p>
          <a:p>
            <a:pPr marL="0" indent="0" algn="l">
              <a:spcAft>
                <a:spcPts val="750"/>
              </a:spcAft>
              <a:buNone/>
            </a:pPr>
            <a:r>
              <a:rPr lang="es-MX" b="0" i="0" u="sng" dirty="0">
                <a:solidFill>
                  <a:srgbClr val="1F1F1F"/>
                </a:solidFill>
                <a:effectLst/>
                <a:latin typeface="var(--cds-font-family-source-sans-pro)"/>
                <a:hlinkClick r:id="rId3"/>
              </a:rPr>
              <a:t>Manuales de R</a:t>
            </a:r>
            <a:r>
              <a:rPr lang="es-MX" b="0" i="0" dirty="0">
                <a:solidFill>
                  <a:srgbClr val="1F1F1F"/>
                </a:solidFill>
                <a:effectLst/>
                <a:latin typeface="var(--cds-font-family-source-sans-pro)"/>
              </a:rPr>
              <a:t>: Enlaces a manuales del equipo del núcleo de R, que incluyen presentación, administración y ayuda</a:t>
            </a:r>
          </a:p>
          <a:p>
            <a:pPr marL="0" indent="0" algn="l">
              <a:spcAft>
                <a:spcPts val="750"/>
              </a:spcAft>
              <a:buNone/>
            </a:pPr>
            <a:r>
              <a:rPr lang="es-MX" b="0" i="0" u="sng" dirty="0">
                <a:solidFill>
                  <a:srgbClr val="1F1F1F"/>
                </a:solidFill>
                <a:effectLst/>
                <a:latin typeface="var(--cds-font-family-source-sans-pro)"/>
                <a:hlinkClick r:id="rId4"/>
              </a:rPr>
              <a:t>Tutoriales de R del club de programación</a:t>
            </a:r>
            <a:r>
              <a:rPr lang="es-MX" b="0" i="0" dirty="0">
                <a:solidFill>
                  <a:srgbClr val="1F1F1F"/>
                </a:solidFill>
                <a:effectLst/>
                <a:latin typeface="var(--cds-font-family-source-sans-pro)"/>
              </a:rPr>
              <a:t>: Recopilación de tutoriales de programación con R</a:t>
            </a:r>
          </a:p>
          <a:p>
            <a:pPr marL="0" indent="0" algn="l">
              <a:spcAft>
                <a:spcPts val="750"/>
              </a:spcAft>
              <a:buNone/>
            </a:pPr>
            <a:r>
              <a:rPr lang="es-MX" b="0" i="0" u="sng" dirty="0">
                <a:solidFill>
                  <a:srgbClr val="1F1F1F"/>
                </a:solidFill>
                <a:effectLst/>
                <a:latin typeface="var(--cds-font-family-source-sans-pro)"/>
                <a:hlinkClick r:id="rId5"/>
              </a:rPr>
              <a:t>R para principiantes</a:t>
            </a:r>
            <a:r>
              <a:rPr lang="es-MX" b="0" i="0" dirty="0">
                <a:solidFill>
                  <a:srgbClr val="1F1F1F"/>
                </a:solidFill>
                <a:effectLst/>
                <a:latin typeface="var(--cds-font-family-source-sans-pro)"/>
              </a:rPr>
              <a:t>: Una guía de primeros pasos para trabajar con datos, gráficos y estadísticas en R</a:t>
            </a:r>
          </a:p>
          <a:p>
            <a:pPr algn="l">
              <a:buFont typeface="Wingdings" panose="05000000000000000000" pitchFamily="2" charset="2"/>
              <a:buChar char="q"/>
            </a:pPr>
            <a:r>
              <a:rPr lang="es-MX" b="1" i="0" dirty="0">
                <a:solidFill>
                  <a:srgbClr val="1F1F1F"/>
                </a:solidFill>
                <a:effectLst/>
                <a:latin typeface="unset"/>
              </a:rPr>
              <a:t>Python </a:t>
            </a:r>
            <a:r>
              <a:rPr lang="es-MX" b="0" i="0" dirty="0">
                <a:solidFill>
                  <a:srgbClr val="1F1F1F"/>
                </a:solidFill>
                <a:effectLst/>
                <a:latin typeface="var(--cds-font-family-source-sans-pro)"/>
              </a:rPr>
              <a:t>es un lenguaje de uso general que puedes usar para crear lo que necesites para tu análisis de datos. A continuación, detallamos algunos recursos para que empieces a aprender Python:</a:t>
            </a:r>
          </a:p>
          <a:p>
            <a:pPr marL="0" indent="0" algn="l">
              <a:spcAft>
                <a:spcPts val="750"/>
              </a:spcAft>
              <a:buNone/>
            </a:pPr>
            <a:r>
              <a:rPr lang="es-MX" b="0" i="0" u="sng" dirty="0">
                <a:solidFill>
                  <a:srgbClr val="1F1F1F"/>
                </a:solidFill>
                <a:effectLst/>
                <a:latin typeface="var(--cds-font-family-source-sans-pro)"/>
                <a:hlinkClick r:id="rId6"/>
              </a:rPr>
              <a:t>La Fundación del Software Python (PSF)</a:t>
            </a:r>
            <a:r>
              <a:rPr lang="es-MX" b="0" i="0" dirty="0">
                <a:solidFill>
                  <a:srgbClr val="1F1F1F"/>
                </a:solidFill>
                <a:effectLst/>
                <a:latin typeface="var(--cds-font-family-source-sans-pro)"/>
              </a:rPr>
              <a:t>: Sitio web con guías que te ayudan a dar tus primeros pasos </a:t>
            </a:r>
          </a:p>
          <a:p>
            <a:pPr marL="0" indent="0" algn="l">
              <a:spcAft>
                <a:spcPts val="750"/>
              </a:spcAft>
              <a:buNone/>
            </a:pPr>
            <a:r>
              <a:rPr lang="es-MX" b="0" i="0" u="sng" dirty="0">
                <a:solidFill>
                  <a:srgbClr val="1F1F1F"/>
                </a:solidFill>
                <a:effectLst/>
                <a:latin typeface="var(--cds-font-family-source-sans-pro)"/>
                <a:hlinkClick r:id="rId7"/>
              </a:rPr>
              <a:t>Tutorial Python</a:t>
            </a:r>
            <a:r>
              <a:rPr lang="es-MX" b="0" i="0" dirty="0">
                <a:solidFill>
                  <a:srgbClr val="1F1F1F"/>
                </a:solidFill>
                <a:effectLst/>
                <a:latin typeface="var(--cds-font-family-source-sans-pro)"/>
              </a:rPr>
              <a:t>: Tutorial de Python 3 del sitio de PSF</a:t>
            </a:r>
          </a:p>
          <a:p>
            <a:pPr marL="0" indent="0" algn="l">
              <a:spcAft>
                <a:spcPts val="750"/>
              </a:spcAft>
              <a:buNone/>
            </a:pPr>
            <a:r>
              <a:rPr lang="es-MX" b="0" i="0" u="sng" dirty="0">
                <a:solidFill>
                  <a:srgbClr val="1F1F1F"/>
                </a:solidFill>
                <a:effectLst/>
                <a:latin typeface="var(--cds-font-family-source-sans-pro)"/>
                <a:hlinkClick r:id="rId4"/>
              </a:rPr>
              <a:t>Tutoriales de Python del club de programación</a:t>
            </a:r>
            <a:r>
              <a:rPr lang="es-MX" b="0" i="0" dirty="0">
                <a:solidFill>
                  <a:srgbClr val="1F1F1F"/>
                </a:solidFill>
                <a:effectLst/>
                <a:latin typeface="var(--cds-font-family-source-sans-pro)"/>
              </a:rPr>
              <a:t>: Recopilación de tutoriales de programación con Python</a:t>
            </a:r>
          </a:p>
          <a:p>
            <a:pPr marL="0" indent="0">
              <a:buNone/>
            </a:pPr>
            <a:endParaRPr lang="es-MX" dirty="0"/>
          </a:p>
        </p:txBody>
      </p:sp>
    </p:spTree>
    <p:extLst>
      <p:ext uri="{BB962C8B-B14F-4D97-AF65-F5344CB8AC3E}">
        <p14:creationId xmlns:p14="http://schemas.microsoft.com/office/powerpoint/2010/main" val="1031978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732F897-ECFB-7B9D-22A6-4967D8C9106A}"/>
              </a:ext>
            </a:extLst>
          </p:cNvPr>
          <p:cNvSpPr>
            <a:spLocks noGrp="1"/>
          </p:cNvSpPr>
          <p:nvPr>
            <p:ph idx="1"/>
          </p:nvPr>
        </p:nvSpPr>
        <p:spPr>
          <a:xfrm>
            <a:off x="838200" y="1253331"/>
            <a:ext cx="10201835" cy="4351338"/>
          </a:xfrm>
        </p:spPr>
        <p:txBody>
          <a:bodyPr>
            <a:normAutofit fontScale="77500" lnSpcReduction="20000"/>
          </a:bodyPr>
          <a:lstStyle/>
          <a:p>
            <a:pPr marL="0" indent="0" algn="l">
              <a:buNone/>
            </a:pPr>
            <a:r>
              <a:rPr lang="es-MX" b="1" i="0" dirty="0">
                <a:solidFill>
                  <a:srgbClr val="1F1F1F"/>
                </a:solidFill>
                <a:effectLst/>
                <a:latin typeface="unset"/>
              </a:rPr>
              <a:t>Consejos para aprender lenguajes de programación</a:t>
            </a:r>
            <a:endParaRPr lang="es-MX" b="1" i="0" dirty="0">
              <a:solidFill>
                <a:srgbClr val="1F1F1F"/>
              </a:solidFill>
              <a:effectLst/>
              <a:latin typeface="var(--cds-font-family-source-sans-pro)"/>
            </a:endParaRPr>
          </a:p>
          <a:p>
            <a:pPr algn="l"/>
            <a:r>
              <a:rPr lang="es-MX" b="0" i="0" dirty="0">
                <a:solidFill>
                  <a:srgbClr val="1F1F1F"/>
                </a:solidFill>
                <a:effectLst/>
                <a:latin typeface="var(--cds-font-family-source-sans-pro)"/>
              </a:rPr>
              <a:t>A continuación, te dejamos algunos consejos para tener en cuenta cuando empiezas a aprender un nuevo lenguaje de programación:</a:t>
            </a:r>
          </a:p>
          <a:p>
            <a:pPr algn="l">
              <a:spcAft>
                <a:spcPts val="750"/>
              </a:spcAft>
              <a:buFont typeface="Arial" panose="020B0604020202020204" pitchFamily="34" charset="0"/>
              <a:buChar char="•"/>
            </a:pPr>
            <a:r>
              <a:rPr lang="es-MX" b="0" i="0" dirty="0">
                <a:solidFill>
                  <a:srgbClr val="1F1F1F"/>
                </a:solidFill>
                <a:effectLst/>
                <a:latin typeface="var(--cds-font-family-source-sans-pro)"/>
              </a:rPr>
              <a:t>Establece un proyecto de práctica y usa el lenguaje para completarlo. Así, el proceso de aprendizaje es más práctico e interesante.  </a:t>
            </a:r>
          </a:p>
          <a:p>
            <a:pPr algn="l">
              <a:spcAft>
                <a:spcPts val="750"/>
              </a:spcAft>
              <a:buFont typeface="Arial" panose="020B0604020202020204" pitchFamily="34" charset="0"/>
              <a:buChar char="•"/>
            </a:pPr>
            <a:r>
              <a:rPr lang="es-MX" b="0" i="0" dirty="0">
                <a:solidFill>
                  <a:srgbClr val="1F1F1F"/>
                </a:solidFill>
                <a:effectLst/>
                <a:latin typeface="var(--cds-font-family-source-sans-pro)"/>
              </a:rPr>
              <a:t>No olvides conceptos y principios de programación que ya hayas aprendido. Muchos pueden usarse con distintos lenguajes de programación. Así que, después de aprender un lenguaje, aprender un segundo o tercero suele ser mucho más simple. </a:t>
            </a:r>
          </a:p>
          <a:p>
            <a:pPr algn="l">
              <a:spcAft>
                <a:spcPts val="750"/>
              </a:spcAft>
              <a:buFont typeface="Arial" panose="020B0604020202020204" pitchFamily="34" charset="0"/>
              <a:buChar char="•"/>
            </a:pPr>
            <a:r>
              <a:rPr lang="es-MX" b="0" i="0" dirty="0">
                <a:solidFill>
                  <a:srgbClr val="1F1F1F"/>
                </a:solidFill>
                <a:effectLst/>
                <a:latin typeface="var(--cds-font-family-source-sans-pro)"/>
              </a:rPr>
              <a:t>Crea y mantén notas y hojas de referencia útiles en cualquier formato que te resulte práctico (a mano o en computadora).</a:t>
            </a:r>
          </a:p>
          <a:p>
            <a:pPr algn="l">
              <a:spcAft>
                <a:spcPts val="750"/>
              </a:spcAft>
              <a:buFont typeface="Arial" panose="020B0604020202020204" pitchFamily="34" charset="0"/>
              <a:buChar char="•"/>
            </a:pPr>
            <a:r>
              <a:rPr lang="es-MX" b="0" i="0" dirty="0">
                <a:solidFill>
                  <a:srgbClr val="1F1F1F"/>
                </a:solidFill>
                <a:effectLst/>
                <a:latin typeface="var(--cds-font-family-source-sans-pro)"/>
              </a:rPr>
              <a:t>Crea un sistema de archivado en línea para poder acceder a la información que necesites de modo fácil mientras trabajas en distintos entornos de programación.</a:t>
            </a:r>
          </a:p>
          <a:p>
            <a:pPr marL="0" indent="0">
              <a:buNone/>
            </a:pPr>
            <a:endParaRPr lang="es-MX" dirty="0"/>
          </a:p>
        </p:txBody>
      </p:sp>
    </p:spTree>
    <p:extLst>
      <p:ext uri="{BB962C8B-B14F-4D97-AF65-F5344CB8AC3E}">
        <p14:creationId xmlns:p14="http://schemas.microsoft.com/office/powerpoint/2010/main" val="40749026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C70EC8-067E-F4DB-E009-0B7357B9DE46}"/>
              </a:ext>
            </a:extLst>
          </p:cNvPr>
          <p:cNvSpPr>
            <a:spLocks noGrp="1"/>
          </p:cNvSpPr>
          <p:nvPr>
            <p:ph idx="1"/>
          </p:nvPr>
        </p:nvSpPr>
        <p:spPr>
          <a:xfrm>
            <a:off x="726141" y="1072590"/>
            <a:ext cx="10739718" cy="4467598"/>
          </a:xfrm>
        </p:spPr>
        <p:txBody>
          <a:bodyPr>
            <a:normAutofit/>
          </a:bodyPr>
          <a:lstStyle/>
          <a:p>
            <a:pPr marL="0" indent="0" algn="l">
              <a:buNone/>
            </a:pPr>
            <a:r>
              <a:rPr lang="es-MX" sz="2000" b="1" i="0" dirty="0">
                <a:solidFill>
                  <a:srgbClr val="1F1F1F"/>
                </a:solidFill>
                <a:effectLst/>
                <a:latin typeface="unset"/>
              </a:rPr>
              <a:t>	Hojas de cálculo, SQL y R: Comparación entre los tres</a:t>
            </a:r>
            <a:endParaRPr lang="es-MX" sz="2000" b="1"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Como analista de datos, hay muchas probabilidades de que, en algún momento de tu carrera profesional, trabajes con SQL, R y hojas de cálculo. Cada herramienta tiene sus ventajas y desventajas, pero todas facilitan el proceso de análisis de datos y lo hacen más eficiente. Las tres herramientas tienen dos aspectos importantes en común:</a:t>
            </a:r>
          </a:p>
          <a:p>
            <a:pPr algn="l">
              <a:spcAft>
                <a:spcPts val="750"/>
              </a:spcAft>
              <a:buFont typeface="Arial" panose="020B0604020202020204" pitchFamily="34" charset="0"/>
              <a:buChar char="•"/>
            </a:pPr>
            <a:r>
              <a:rPr lang="es-MX" sz="2000" b="1" i="0" dirty="0">
                <a:solidFill>
                  <a:srgbClr val="1F1F1F"/>
                </a:solidFill>
                <a:effectLst/>
                <a:latin typeface="unset"/>
              </a:rPr>
              <a:t>Todas usan filtros: </a:t>
            </a:r>
            <a:r>
              <a:rPr lang="es-MX" sz="2000" b="0" i="0" dirty="0">
                <a:solidFill>
                  <a:srgbClr val="1F1F1F"/>
                </a:solidFill>
                <a:effectLst/>
                <a:latin typeface="var(--cds-font-family-source-sans-pro)"/>
              </a:rPr>
              <a:t>Por ejemplo, puedes filtrar un conjunto de datos sin problemas usando alguna de estas herramientas. En R, puedes usar la función de filtro. Así, puedes llevar a cabo la misma tarea que con una consulta básica de SELECT-FROM-WHERE en SQL. En una hoja de cálculo, puedes crear un filtro usando las opciones del menú.</a:t>
            </a:r>
          </a:p>
          <a:p>
            <a:pPr algn="l">
              <a:spcAft>
                <a:spcPts val="750"/>
              </a:spcAft>
              <a:buFont typeface="Arial" panose="020B0604020202020204" pitchFamily="34" charset="0"/>
              <a:buChar char="•"/>
            </a:pPr>
            <a:r>
              <a:rPr lang="es-MX" sz="2000" b="1" i="0" dirty="0">
                <a:solidFill>
                  <a:srgbClr val="1F1F1F"/>
                </a:solidFill>
                <a:effectLst/>
                <a:latin typeface="unset"/>
              </a:rPr>
              <a:t>Todas usan funciones: </a:t>
            </a:r>
            <a:r>
              <a:rPr lang="es-MX" sz="2000" b="0" i="0" dirty="0">
                <a:solidFill>
                  <a:srgbClr val="1F1F1F"/>
                </a:solidFill>
                <a:effectLst/>
                <a:latin typeface="var(--cds-font-family-source-sans-pro)"/>
              </a:rPr>
              <a:t>En las hojas de cálculo, usas funciones en fórmulas y, en SQL, las incluyes en las consultas. En R, usarás funciones en el código que forma parte de tu análisis.</a:t>
            </a:r>
          </a:p>
          <a:p>
            <a:pPr marL="0" indent="0">
              <a:buNone/>
            </a:pPr>
            <a:endParaRPr lang="es-MX" sz="2000" dirty="0"/>
          </a:p>
        </p:txBody>
      </p:sp>
    </p:spTree>
    <p:extLst>
      <p:ext uri="{BB962C8B-B14F-4D97-AF65-F5344CB8AC3E}">
        <p14:creationId xmlns:p14="http://schemas.microsoft.com/office/powerpoint/2010/main" val="378106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8100625-0C5E-E6A5-4DC0-754F3E202782}"/>
              </a:ext>
            </a:extLst>
          </p:cNvPr>
          <p:cNvPicPr>
            <a:picLocks noChangeAspect="1"/>
          </p:cNvPicPr>
          <p:nvPr/>
        </p:nvPicPr>
        <p:blipFill>
          <a:blip r:embed="rId2"/>
          <a:stretch>
            <a:fillRect/>
          </a:stretch>
        </p:blipFill>
        <p:spPr>
          <a:xfrm>
            <a:off x="404018" y="1185549"/>
            <a:ext cx="11383964" cy="4486901"/>
          </a:xfrm>
          <a:prstGeom prst="rect">
            <a:avLst/>
          </a:prstGeom>
        </p:spPr>
      </p:pic>
    </p:spTree>
    <p:extLst>
      <p:ext uri="{BB962C8B-B14F-4D97-AF65-F5344CB8AC3E}">
        <p14:creationId xmlns:p14="http://schemas.microsoft.com/office/powerpoint/2010/main" val="374216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a:extLst>
              <a:ext uri="{FF2B5EF4-FFF2-40B4-BE49-F238E27FC236}">
                <a16:creationId xmlns:a16="http://schemas.microsoft.com/office/drawing/2014/main" id="{97738F26-1CCE-2A62-5129-3FBDCB807E70}"/>
              </a:ext>
            </a:extLst>
          </p:cNvPr>
          <p:cNvGraphicFramePr>
            <a:graphicFrameLocks noGrp="1"/>
          </p:cNvGraphicFramePr>
          <p:nvPr>
            <p:ph idx="1"/>
            <p:extLst>
              <p:ext uri="{D42A27DB-BD31-4B8C-83A1-F6EECF244321}">
                <p14:modId xmlns:p14="http://schemas.microsoft.com/office/powerpoint/2010/main" val="259528821"/>
              </p:ext>
            </p:extLst>
          </p:nvPr>
        </p:nvGraphicFramePr>
        <p:xfrm>
          <a:off x="258432" y="124764"/>
          <a:ext cx="11675135" cy="6608472"/>
        </p:xfrm>
        <a:graphic>
          <a:graphicData uri="http://schemas.openxmlformats.org/drawingml/2006/table">
            <a:tbl>
              <a:tblPr/>
              <a:tblGrid>
                <a:gridCol w="1481503">
                  <a:extLst>
                    <a:ext uri="{9D8B030D-6E8A-4147-A177-3AD203B41FA5}">
                      <a16:colId xmlns:a16="http://schemas.microsoft.com/office/drawing/2014/main" val="570366992"/>
                    </a:ext>
                  </a:extLst>
                </a:gridCol>
                <a:gridCol w="3648482">
                  <a:extLst>
                    <a:ext uri="{9D8B030D-6E8A-4147-A177-3AD203B41FA5}">
                      <a16:colId xmlns:a16="http://schemas.microsoft.com/office/drawing/2014/main" val="1088570668"/>
                    </a:ext>
                  </a:extLst>
                </a:gridCol>
                <a:gridCol w="3272575">
                  <a:extLst>
                    <a:ext uri="{9D8B030D-6E8A-4147-A177-3AD203B41FA5}">
                      <a16:colId xmlns:a16="http://schemas.microsoft.com/office/drawing/2014/main" val="3570447545"/>
                    </a:ext>
                  </a:extLst>
                </a:gridCol>
                <a:gridCol w="3272575">
                  <a:extLst>
                    <a:ext uri="{9D8B030D-6E8A-4147-A177-3AD203B41FA5}">
                      <a16:colId xmlns:a16="http://schemas.microsoft.com/office/drawing/2014/main" val="2293875525"/>
                    </a:ext>
                  </a:extLst>
                </a:gridCol>
              </a:tblGrid>
              <a:tr h="488327">
                <a:tc>
                  <a:txBody>
                    <a:bodyPr/>
                    <a:lstStyle/>
                    <a:p>
                      <a:pPr algn="ctr" fontAlgn="ctr"/>
                      <a:r>
                        <a:rPr lang="es-MX" sz="1400" b="1" i="0" u="none" strike="noStrike">
                          <a:solidFill>
                            <a:srgbClr val="1F1F1F"/>
                          </a:solidFill>
                          <a:effectLst/>
                          <a:latin typeface="Unset"/>
                        </a:rPr>
                        <a:t>Pregunta clave</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Unset"/>
                        </a:rPr>
                        <a:t>Hojas de cálculo</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a:solidFill>
                            <a:srgbClr val="C00000"/>
                          </a:solidFill>
                          <a:effectLst/>
                          <a:latin typeface="Unset"/>
                        </a:rPr>
                        <a:t>SQL</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a:solidFill>
                            <a:srgbClr val="0070C0"/>
                          </a:solidFill>
                          <a:effectLst/>
                          <a:latin typeface="Unset"/>
                        </a:rPr>
                        <a:t>R</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43602539"/>
                  </a:ext>
                </a:extLst>
              </a:tr>
              <a:tr h="1142187">
                <a:tc>
                  <a:txBody>
                    <a:bodyPr/>
                    <a:lstStyle/>
                    <a:p>
                      <a:pPr algn="ctr" fontAlgn="ctr"/>
                      <a:r>
                        <a:rPr lang="es-MX" sz="1400" b="1" i="0" u="none" strike="noStrike" dirty="0">
                          <a:solidFill>
                            <a:srgbClr val="1F1F1F"/>
                          </a:solidFill>
                          <a:effectLst/>
                          <a:latin typeface="Unset"/>
                        </a:rPr>
                        <a:t>¿Qué es?</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Un programa que usa filas y columnas para organizar datos y que te permite llevar a cabo análisis y manipulación de datos usando fórmulas, funciones y funcionalidades integradas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C00000"/>
                          </a:solidFill>
                          <a:effectLst/>
                          <a:latin typeface="Var(--cds-font-family-source-sa"/>
                        </a:rPr>
                        <a:t>Lenguaje de programación de base de datos que se usa para comunicarse con bases de datos para llevar a cabo un análisis de los datos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0070C0"/>
                          </a:solidFill>
                          <a:effectLst/>
                          <a:latin typeface="Var(--cds-font-family-source-sa"/>
                        </a:rPr>
                        <a:t>Lenguaje de programación que suele usarse para análisis estadísticos, visualización y análisis de datos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518854482"/>
                  </a:ext>
                </a:extLst>
              </a:tr>
              <a:tr h="976653">
                <a:tc>
                  <a:txBody>
                    <a:bodyPr/>
                    <a:lstStyle/>
                    <a:p>
                      <a:pPr algn="ctr" fontAlgn="ctr"/>
                      <a:r>
                        <a:rPr lang="es-MX" sz="1400" b="1" i="0" u="none" strike="noStrike">
                          <a:solidFill>
                            <a:srgbClr val="1F1F1F"/>
                          </a:solidFill>
                          <a:effectLst/>
                          <a:latin typeface="Unset"/>
                        </a:rPr>
                        <a:t>¿Cuáles su ventaja principal?</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Incluye una variedad de herramientas y funciones de visualización</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C00000"/>
                          </a:solidFill>
                          <a:effectLst/>
                          <a:latin typeface="Var(--cds-font-family-source-sa"/>
                        </a:rPr>
                        <a:t>Permite que los usuarios manipulen y reorganicen datos según lo necesite su análisis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0070C0"/>
                          </a:solidFill>
                          <a:effectLst/>
                          <a:latin typeface="Var(--cds-font-family-source-sa"/>
                        </a:rPr>
                        <a:t>Brinda un lenguaje accesible para organizar, modificar y limpiar marcos de datos, y crear visualizaciones de datos detalladas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8373524"/>
                  </a:ext>
                </a:extLst>
              </a:tr>
              <a:tr h="711797">
                <a:tc>
                  <a:txBody>
                    <a:bodyPr/>
                    <a:lstStyle/>
                    <a:p>
                      <a:pPr algn="ctr" fontAlgn="ctr"/>
                      <a:r>
                        <a:rPr lang="es-MX" sz="1400" b="1" i="0" u="none" strike="noStrike">
                          <a:solidFill>
                            <a:srgbClr val="1F1F1F"/>
                          </a:solidFill>
                          <a:effectLst/>
                          <a:latin typeface="Unset"/>
                        </a:rPr>
                        <a:t>¿Con qué conjunto de datos trabaja mejor?</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Conjuntos de datos más pequeños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C00000"/>
                          </a:solidFill>
                          <a:effectLst/>
                          <a:latin typeface="Var(--cds-font-family-source-sa"/>
                        </a:rPr>
                        <a:t>Conjuntos de datos más grandes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0070C0"/>
                          </a:solidFill>
                          <a:effectLst/>
                          <a:latin typeface="Var(--cds-font-family-source-sa"/>
                        </a:rPr>
                        <a:t>Conjuntos de datos más grandes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20939186"/>
                  </a:ext>
                </a:extLst>
              </a:tr>
              <a:tr h="629031">
                <a:tc>
                  <a:txBody>
                    <a:bodyPr/>
                    <a:lstStyle/>
                    <a:p>
                      <a:pPr algn="ctr" fontAlgn="ctr"/>
                      <a:r>
                        <a:rPr lang="es-MX" sz="1400" b="1" i="0" u="none" strike="noStrike">
                          <a:solidFill>
                            <a:srgbClr val="1F1F1F"/>
                          </a:solidFill>
                          <a:effectLst/>
                          <a:latin typeface="Unset"/>
                        </a:rPr>
                        <a:t>¿Cuál es la fuente de los datos?</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a:solidFill>
                            <a:srgbClr val="00B050"/>
                          </a:solidFill>
                          <a:effectLst/>
                          <a:latin typeface="Var(--cds-font-family-source-sa"/>
                        </a:rPr>
                        <a:t>Se ingresan manualmente o se importan de una fuente externa</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C00000"/>
                          </a:solidFill>
                          <a:effectLst/>
                          <a:latin typeface="Var(--cds-font-family-source-sa"/>
                        </a:rPr>
                        <a:t>Se accede a ellos mediante una base de datos externa</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dirty="0">
                          <a:solidFill>
                            <a:srgbClr val="0070C0"/>
                          </a:solidFill>
                          <a:effectLst/>
                          <a:latin typeface="Var(--cds-font-family-source-sa"/>
                        </a:rPr>
                        <a:t>Se cargan con R cuando lo instalas, se importan de tu computadora o se cargan de fuentes externas</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758950232"/>
                  </a:ext>
                </a:extLst>
              </a:tr>
              <a:tr h="670416">
                <a:tc>
                  <a:txBody>
                    <a:bodyPr/>
                    <a:lstStyle/>
                    <a:p>
                      <a:pPr algn="ctr" fontAlgn="ctr"/>
                      <a:r>
                        <a:rPr lang="es-MX" sz="1400" b="1" i="0" u="none" strike="noStrike">
                          <a:solidFill>
                            <a:srgbClr val="1F1F1F"/>
                          </a:solidFill>
                          <a:effectLst/>
                          <a:latin typeface="Unset"/>
                        </a:rPr>
                        <a:t>¿Dónde se suelen almacenar los datos de mi análisis?</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En una hoja de cálculo en tu computadora</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C00000"/>
                          </a:solidFill>
                          <a:effectLst/>
                          <a:latin typeface="Var(--cds-font-family-source-sa"/>
                        </a:rPr>
                        <a:t>Dentro de tablas en la base de datos a la que accediste</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dirty="0">
                          <a:solidFill>
                            <a:srgbClr val="0070C0"/>
                          </a:solidFill>
                          <a:effectLst/>
                          <a:latin typeface="Var(--cds-font-family-source-sa"/>
                        </a:rPr>
                        <a:t>En un archivo R en tu computadora</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4017391"/>
                  </a:ext>
                </a:extLst>
              </a:tr>
              <a:tr h="587646">
                <a:tc>
                  <a:txBody>
                    <a:bodyPr/>
                    <a:lstStyle/>
                    <a:p>
                      <a:pPr algn="ctr" fontAlgn="ctr"/>
                      <a:r>
                        <a:rPr lang="es-MX" sz="1400" b="1" i="0" u="none" strike="noStrike">
                          <a:solidFill>
                            <a:srgbClr val="1F1F1F"/>
                          </a:solidFill>
                          <a:effectLst/>
                          <a:latin typeface="Unset"/>
                        </a:rPr>
                        <a:t>¿Usa fórmulas y funciones?</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Sí</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dirty="0">
                          <a:solidFill>
                            <a:srgbClr val="C00000"/>
                          </a:solidFill>
                          <a:effectLst/>
                          <a:latin typeface="Var(--cds-font-family-source-sa"/>
                        </a:rPr>
                        <a:t>Sí</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a:solidFill>
                            <a:srgbClr val="0070C0"/>
                          </a:solidFill>
                          <a:effectLst/>
                          <a:latin typeface="Var(--cds-font-family-source-sa"/>
                        </a:rPr>
                        <a:t>Sí</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48850602"/>
                  </a:ext>
                </a:extLst>
              </a:tr>
              <a:tr h="1018038">
                <a:tc>
                  <a:txBody>
                    <a:bodyPr/>
                    <a:lstStyle/>
                    <a:p>
                      <a:pPr algn="ctr" fontAlgn="ctr"/>
                      <a:r>
                        <a:rPr lang="es-MX" sz="1400" b="1" i="0" u="none" strike="noStrike" dirty="0">
                          <a:solidFill>
                            <a:srgbClr val="1F1F1F"/>
                          </a:solidFill>
                          <a:effectLst/>
                          <a:latin typeface="Unset"/>
                        </a:rPr>
                        <a:t>¿Puedo crear visualizaciones?</a:t>
                      </a:r>
                    </a:p>
                  </a:txBody>
                  <a:tcPr marL="5786" marR="5786" marT="5786" marB="0" anchor="ctr">
                    <a:lnL w="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1" i="0" u="none" strike="noStrike" dirty="0">
                          <a:solidFill>
                            <a:srgbClr val="00B050"/>
                          </a:solidFill>
                          <a:effectLst/>
                          <a:latin typeface="Var(--cds-font-family-source-sa"/>
                        </a:rPr>
                        <a:t>Sí</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dirty="0">
                          <a:solidFill>
                            <a:srgbClr val="C00000"/>
                          </a:solidFill>
                          <a:effectLst/>
                          <a:latin typeface="Var(--cds-font-family-source-sa"/>
                        </a:rPr>
                        <a:t>Sí, usando una herramienta adicional, como el sistema de gestión de base de datos (DBMS) o una herramienta de inteligencia empresarial (BI)</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s-MX" sz="1600" b="0" i="0" u="none" strike="noStrike" dirty="0">
                          <a:solidFill>
                            <a:srgbClr val="0070C0"/>
                          </a:solidFill>
                          <a:effectLst/>
                          <a:latin typeface="Var(--cds-font-family-source-sa"/>
                        </a:rPr>
                        <a:t>Sí</a:t>
                      </a:r>
                    </a:p>
                  </a:txBody>
                  <a:tcPr marL="5786" marR="5786" marT="5786"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40982262"/>
                  </a:ext>
                </a:extLst>
              </a:tr>
            </a:tbl>
          </a:graphicData>
        </a:graphic>
      </p:graphicFrame>
    </p:spTree>
    <p:extLst>
      <p:ext uri="{BB962C8B-B14F-4D97-AF65-F5344CB8AC3E}">
        <p14:creationId xmlns:p14="http://schemas.microsoft.com/office/powerpoint/2010/main" val="2461213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62B7BDC-7102-167F-9A89-912F5F8EEDA3}"/>
              </a:ext>
            </a:extLst>
          </p:cNvPr>
          <p:cNvPicPr>
            <a:picLocks noChangeAspect="1"/>
          </p:cNvPicPr>
          <p:nvPr/>
        </p:nvPicPr>
        <p:blipFill>
          <a:blip r:embed="rId2"/>
          <a:stretch>
            <a:fillRect/>
          </a:stretch>
        </p:blipFill>
        <p:spPr>
          <a:xfrm>
            <a:off x="432671" y="234533"/>
            <a:ext cx="6553062" cy="2105255"/>
          </a:xfrm>
          <a:prstGeom prst="rect">
            <a:avLst/>
          </a:prstGeom>
        </p:spPr>
      </p:pic>
      <p:pic>
        <p:nvPicPr>
          <p:cNvPr id="7" name="Imagen 6">
            <a:extLst>
              <a:ext uri="{FF2B5EF4-FFF2-40B4-BE49-F238E27FC236}">
                <a16:creationId xmlns:a16="http://schemas.microsoft.com/office/drawing/2014/main" id="{14791D5D-47B3-6694-DA65-A3CF99229F2C}"/>
              </a:ext>
            </a:extLst>
          </p:cNvPr>
          <p:cNvPicPr>
            <a:picLocks noChangeAspect="1"/>
          </p:cNvPicPr>
          <p:nvPr/>
        </p:nvPicPr>
        <p:blipFill>
          <a:blip r:embed="rId3"/>
          <a:stretch>
            <a:fillRect/>
          </a:stretch>
        </p:blipFill>
        <p:spPr>
          <a:xfrm>
            <a:off x="8546541" y="565494"/>
            <a:ext cx="2748987" cy="4384585"/>
          </a:xfrm>
          <a:prstGeom prst="rect">
            <a:avLst/>
          </a:prstGeom>
        </p:spPr>
      </p:pic>
      <p:pic>
        <p:nvPicPr>
          <p:cNvPr id="9" name="Imagen 8">
            <a:extLst>
              <a:ext uri="{FF2B5EF4-FFF2-40B4-BE49-F238E27FC236}">
                <a16:creationId xmlns:a16="http://schemas.microsoft.com/office/drawing/2014/main" id="{145DFF10-A218-56B4-7C01-FD598FA90D48}"/>
              </a:ext>
            </a:extLst>
          </p:cNvPr>
          <p:cNvPicPr>
            <a:picLocks noChangeAspect="1"/>
          </p:cNvPicPr>
          <p:nvPr/>
        </p:nvPicPr>
        <p:blipFill>
          <a:blip r:embed="rId4"/>
          <a:stretch>
            <a:fillRect/>
          </a:stretch>
        </p:blipFill>
        <p:spPr>
          <a:xfrm>
            <a:off x="311647" y="2987768"/>
            <a:ext cx="6159237" cy="1530445"/>
          </a:xfrm>
          <a:prstGeom prst="rect">
            <a:avLst/>
          </a:prstGeom>
        </p:spPr>
      </p:pic>
      <p:pic>
        <p:nvPicPr>
          <p:cNvPr id="11" name="Imagen 10">
            <a:extLst>
              <a:ext uri="{FF2B5EF4-FFF2-40B4-BE49-F238E27FC236}">
                <a16:creationId xmlns:a16="http://schemas.microsoft.com/office/drawing/2014/main" id="{564A6C92-0882-7314-05B6-53570C3019F0}"/>
              </a:ext>
            </a:extLst>
          </p:cNvPr>
          <p:cNvPicPr>
            <a:picLocks noChangeAspect="1"/>
          </p:cNvPicPr>
          <p:nvPr/>
        </p:nvPicPr>
        <p:blipFill>
          <a:blip r:embed="rId5"/>
          <a:stretch>
            <a:fillRect/>
          </a:stretch>
        </p:blipFill>
        <p:spPr>
          <a:xfrm>
            <a:off x="8546541" y="4950079"/>
            <a:ext cx="2748987" cy="847843"/>
          </a:xfrm>
          <a:prstGeom prst="rect">
            <a:avLst/>
          </a:prstGeom>
        </p:spPr>
      </p:pic>
      <p:pic>
        <p:nvPicPr>
          <p:cNvPr id="13" name="Imagen 12">
            <a:extLst>
              <a:ext uri="{FF2B5EF4-FFF2-40B4-BE49-F238E27FC236}">
                <a16:creationId xmlns:a16="http://schemas.microsoft.com/office/drawing/2014/main" id="{CFB8FAE7-719F-B006-8656-6EFABEF0C7F3}"/>
              </a:ext>
            </a:extLst>
          </p:cNvPr>
          <p:cNvPicPr>
            <a:picLocks noChangeAspect="1"/>
          </p:cNvPicPr>
          <p:nvPr/>
        </p:nvPicPr>
        <p:blipFill>
          <a:blip r:embed="rId6"/>
          <a:stretch>
            <a:fillRect/>
          </a:stretch>
        </p:blipFill>
        <p:spPr>
          <a:xfrm>
            <a:off x="432671" y="5293318"/>
            <a:ext cx="3801005" cy="1219370"/>
          </a:xfrm>
          <a:prstGeom prst="rect">
            <a:avLst/>
          </a:prstGeom>
        </p:spPr>
      </p:pic>
      <p:pic>
        <p:nvPicPr>
          <p:cNvPr id="15" name="Imagen 14">
            <a:extLst>
              <a:ext uri="{FF2B5EF4-FFF2-40B4-BE49-F238E27FC236}">
                <a16:creationId xmlns:a16="http://schemas.microsoft.com/office/drawing/2014/main" id="{9A4A907C-C5FB-F117-716C-74E8BDBA9F14}"/>
              </a:ext>
            </a:extLst>
          </p:cNvPr>
          <p:cNvPicPr>
            <a:picLocks noChangeAspect="1"/>
          </p:cNvPicPr>
          <p:nvPr/>
        </p:nvPicPr>
        <p:blipFill>
          <a:blip r:embed="rId7"/>
          <a:stretch>
            <a:fillRect/>
          </a:stretch>
        </p:blipFill>
        <p:spPr>
          <a:xfrm>
            <a:off x="4233676" y="5306509"/>
            <a:ext cx="4026929" cy="1276528"/>
          </a:xfrm>
          <a:prstGeom prst="rect">
            <a:avLst/>
          </a:prstGeom>
        </p:spPr>
      </p:pic>
    </p:spTree>
    <p:extLst>
      <p:ext uri="{BB962C8B-B14F-4D97-AF65-F5344CB8AC3E}">
        <p14:creationId xmlns:p14="http://schemas.microsoft.com/office/powerpoint/2010/main" val="1665958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E768936-316B-9896-3E92-5B845DD0EE20}"/>
              </a:ext>
            </a:extLst>
          </p:cNvPr>
          <p:cNvPicPr>
            <a:picLocks noChangeAspect="1"/>
          </p:cNvPicPr>
          <p:nvPr/>
        </p:nvPicPr>
        <p:blipFill>
          <a:blip r:embed="rId2"/>
          <a:stretch>
            <a:fillRect/>
          </a:stretch>
        </p:blipFill>
        <p:spPr>
          <a:xfrm>
            <a:off x="570414" y="424647"/>
            <a:ext cx="3496163" cy="3848637"/>
          </a:xfrm>
          <a:prstGeom prst="rect">
            <a:avLst/>
          </a:prstGeom>
        </p:spPr>
      </p:pic>
      <p:sp>
        <p:nvSpPr>
          <p:cNvPr id="2" name="CuadroTexto 1">
            <a:extLst>
              <a:ext uri="{FF2B5EF4-FFF2-40B4-BE49-F238E27FC236}">
                <a16:creationId xmlns:a16="http://schemas.microsoft.com/office/drawing/2014/main" id="{FAE51EB1-10E8-8B59-2AD1-1B325F5B507B}"/>
              </a:ext>
            </a:extLst>
          </p:cNvPr>
          <p:cNvSpPr txBox="1"/>
          <p:nvPr/>
        </p:nvSpPr>
        <p:spPr>
          <a:xfrm>
            <a:off x="307038" y="4951185"/>
            <a:ext cx="4155141" cy="1200329"/>
          </a:xfrm>
          <a:prstGeom prst="rect">
            <a:avLst/>
          </a:prstGeom>
          <a:noFill/>
        </p:spPr>
        <p:txBody>
          <a:bodyPr wrap="square" rtlCol="0">
            <a:spAutoFit/>
          </a:bodyPr>
          <a:lstStyle/>
          <a:p>
            <a:r>
              <a:rPr lang="es-MX" sz="2400" b="1" i="0" dirty="0" err="1">
                <a:solidFill>
                  <a:srgbClr val="0F1114"/>
                </a:solidFill>
                <a:effectLst/>
                <a:latin typeface="unset"/>
              </a:rPr>
              <a:t>RStudio</a:t>
            </a:r>
            <a:r>
              <a:rPr lang="es-MX" sz="2400" b="1" i="0" dirty="0">
                <a:solidFill>
                  <a:srgbClr val="0F1114"/>
                </a:solidFill>
                <a:effectLst/>
                <a:latin typeface="unset"/>
              </a:rPr>
              <a:t> Cloud</a:t>
            </a:r>
            <a:r>
              <a:rPr lang="es-MX" sz="2400" b="0" i="0" dirty="0">
                <a:solidFill>
                  <a:srgbClr val="0F1114"/>
                </a:solidFill>
                <a:effectLst/>
                <a:latin typeface="Source Sans Pro" panose="020B0503030403020204" pitchFamily="34" charset="0"/>
              </a:rPr>
              <a:t> </a:t>
            </a:r>
            <a:endParaRPr lang="es-MX" sz="2400" dirty="0"/>
          </a:p>
          <a:p>
            <a:endParaRPr lang="es-MX" sz="2400" dirty="0"/>
          </a:p>
          <a:p>
            <a:r>
              <a:rPr lang="es-MX" sz="2400" dirty="0"/>
              <a:t>https://posit.cloud/plans/free</a:t>
            </a:r>
          </a:p>
        </p:txBody>
      </p:sp>
      <p:sp>
        <p:nvSpPr>
          <p:cNvPr id="3" name="CuadroTexto 2">
            <a:extLst>
              <a:ext uri="{FF2B5EF4-FFF2-40B4-BE49-F238E27FC236}">
                <a16:creationId xmlns:a16="http://schemas.microsoft.com/office/drawing/2014/main" id="{8B51C466-2A0F-3AB7-2A6D-D4DC6FEDB287}"/>
              </a:ext>
            </a:extLst>
          </p:cNvPr>
          <p:cNvSpPr txBox="1"/>
          <p:nvPr/>
        </p:nvSpPr>
        <p:spPr>
          <a:xfrm>
            <a:off x="4329953" y="242047"/>
            <a:ext cx="7705165" cy="5570756"/>
          </a:xfrm>
          <a:prstGeom prst="rect">
            <a:avLst/>
          </a:prstGeom>
          <a:noFill/>
        </p:spPr>
        <p:txBody>
          <a:bodyPr wrap="square" rtlCol="0">
            <a:spAutoFit/>
          </a:bodyPr>
          <a:lstStyle/>
          <a:p>
            <a:pPr algn="l"/>
            <a:r>
              <a:rPr lang="es-MX" sz="1600" b="1" i="0" dirty="0">
                <a:solidFill>
                  <a:srgbClr val="1F1F1F"/>
                </a:solidFill>
                <a:effectLst/>
                <a:latin typeface="unset"/>
              </a:rPr>
              <a:t>¿Por qué usar </a:t>
            </a:r>
            <a:r>
              <a:rPr lang="es-MX" sz="1600" b="1" i="0" dirty="0" err="1">
                <a:solidFill>
                  <a:srgbClr val="1F1F1F"/>
                </a:solidFill>
                <a:effectLst/>
                <a:latin typeface="unset"/>
              </a:rPr>
              <a:t>RStudio</a:t>
            </a:r>
            <a:r>
              <a:rPr lang="es-MX" sz="1600" b="1" i="0" dirty="0">
                <a:solidFill>
                  <a:srgbClr val="1F1F1F"/>
                </a:solidFill>
                <a:effectLst/>
                <a:latin typeface="unset"/>
              </a:rPr>
              <a:t>?</a:t>
            </a:r>
            <a:endParaRPr lang="es-MX" sz="1600" b="1" i="0" dirty="0">
              <a:solidFill>
                <a:srgbClr val="1F1F1F"/>
              </a:solidFill>
              <a:effectLst/>
              <a:latin typeface="var(--cds-font-family-source-sans-pro)"/>
            </a:endParaRPr>
          </a:p>
          <a:p>
            <a:pPr algn="l"/>
            <a:r>
              <a:rPr lang="es-MX" sz="1600" b="0" i="0" dirty="0">
                <a:solidFill>
                  <a:srgbClr val="1F1F1F"/>
                </a:solidFill>
                <a:effectLst/>
                <a:latin typeface="var(--cds-font-family-source-sans-pro)"/>
              </a:rPr>
              <a:t>como </a:t>
            </a:r>
            <a:r>
              <a:rPr lang="es-MX" sz="1600" b="0" i="0" dirty="0" err="1">
                <a:solidFill>
                  <a:srgbClr val="1F1F1F"/>
                </a:solidFill>
                <a:effectLst/>
                <a:latin typeface="var(--cds-font-family-source-sans-pro)"/>
              </a:rPr>
              <a:t>AdD</a:t>
            </a:r>
            <a:r>
              <a:rPr lang="es-MX" sz="1600" b="0" i="0" dirty="0">
                <a:solidFill>
                  <a:srgbClr val="1F1F1F"/>
                </a:solidFill>
                <a:effectLst/>
                <a:latin typeface="var(--cds-font-family-source-sans-pro)"/>
              </a:rPr>
              <a:t> consistirá en </a:t>
            </a:r>
            <a:r>
              <a:rPr lang="es-MX" sz="1600" b="0" i="0" dirty="0">
                <a:solidFill>
                  <a:srgbClr val="FF0000"/>
                </a:solidFill>
                <a:effectLst/>
                <a:latin typeface="var(--cds-font-family-source-sans-pro)"/>
              </a:rPr>
              <a:t>convertir datos sin procesar en información precisa, útil e interesante</a:t>
            </a:r>
            <a:r>
              <a:rPr lang="es-MX" sz="1600" b="0" i="0" dirty="0">
                <a:solidFill>
                  <a:srgbClr val="1F1F1F"/>
                </a:solidFill>
                <a:effectLst/>
                <a:latin typeface="var(--cds-font-family-source-sans-pro)"/>
              </a:rPr>
              <a:t>. Esto puede ser difícil si los datos sin procesar son complejos. R y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se diseñaron para manejar grandes conjuntos de datos que quizá las hojas de cálculo no pueden gestionar tan bien.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también te facilita la tarea de reproducir tu trabajo en distintos conjuntos de datos. Cuando ingresas tu código, es fácil cargar un nuevo conjunto de datos y ejecutar tus scripts de nuevo. También puedes crear visualizaciones más detalladas en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a:t>
            </a:r>
          </a:p>
          <a:p>
            <a:pPr algn="l"/>
            <a:r>
              <a:rPr lang="es-MX" sz="1600" b="0" i="0" dirty="0">
                <a:solidFill>
                  <a:srgbClr val="1F1F1F"/>
                </a:solidFill>
                <a:effectLst/>
                <a:latin typeface="var(--cds-font-family-source-sans-pro)"/>
              </a:rPr>
              <a:t>Te contamos algunas formas en las que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puede ayudarte en esa situación:</a:t>
            </a:r>
          </a:p>
          <a:p>
            <a:pPr algn="l">
              <a:spcAft>
                <a:spcPts val="750"/>
              </a:spcAft>
              <a:buFont typeface="Arial" panose="020B0604020202020204" pitchFamily="34" charset="0"/>
              <a:buChar char="•"/>
            </a:pPr>
            <a:r>
              <a:rPr lang="es-MX" sz="1600" b="0" i="0" dirty="0">
                <a:solidFill>
                  <a:srgbClr val="1F1F1F"/>
                </a:solidFill>
                <a:effectLst/>
                <a:latin typeface="var(--cds-font-family-source-sans-pro)"/>
              </a:rPr>
              <a:t>Cuando usas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es más fácil llevar a cabo algún paso específico del análisis en cada grupo usando un código básico. En este ejemplo, podrías calcular los datos de ventas promedio anuales en cada ciudad. </a:t>
            </a:r>
          </a:p>
          <a:p>
            <a:pPr algn="l">
              <a:spcAft>
                <a:spcPts val="750"/>
              </a:spcAft>
              <a:buFont typeface="Arial" panose="020B0604020202020204" pitchFamily="34" charset="0"/>
              <a:buChar char="•"/>
            </a:pP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también te permite crear visualizaciones flexibles de datos. Puedes visualizar diferencias entre ciudades de forma efectiva usando funciones de trazado, como las facetas, que verás más en detalle más adelante.</a:t>
            </a:r>
          </a:p>
          <a:p>
            <a:pPr algn="l">
              <a:spcAft>
                <a:spcPts val="750"/>
              </a:spcAft>
              <a:buFont typeface="Arial" panose="020B0604020202020204" pitchFamily="34" charset="0"/>
              <a:buChar char="•"/>
            </a:pPr>
            <a:r>
              <a:rPr lang="es-MX" sz="1600" b="0" i="0" dirty="0">
                <a:solidFill>
                  <a:srgbClr val="1F1F1F"/>
                </a:solidFill>
                <a:effectLst/>
                <a:latin typeface="var(--cds-font-family-source-sans-pro)"/>
              </a:rPr>
              <a:t>También puedes usar </a:t>
            </a:r>
            <a:r>
              <a:rPr lang="es-MX" sz="1600" b="0" i="0" dirty="0" err="1">
                <a:solidFill>
                  <a:srgbClr val="1F1F1F"/>
                </a:solidFill>
                <a:effectLst/>
                <a:latin typeface="var(--cds-font-family-source-sans-pro)"/>
              </a:rPr>
              <a:t>RStudio</a:t>
            </a:r>
            <a:r>
              <a:rPr lang="es-MX" sz="1600" b="0" i="0" dirty="0">
                <a:solidFill>
                  <a:srgbClr val="1F1F1F"/>
                </a:solidFill>
                <a:effectLst/>
                <a:latin typeface="var(--cds-font-family-source-sans-pro)"/>
              </a:rPr>
              <a:t> para crear automáticamente un archivo de salida con estadísticas de resumen o, incluso, tus gráficos visualizados para cada grupo.</a:t>
            </a:r>
          </a:p>
          <a:p>
            <a:pPr algn="l"/>
            <a:endParaRPr lang="es-MX" sz="1600" b="0" i="0" dirty="0">
              <a:solidFill>
                <a:srgbClr val="1F1F1F"/>
              </a:solidFill>
              <a:effectLst/>
              <a:latin typeface="var(--cds-font-family-source-sans-pro)"/>
            </a:endParaRPr>
          </a:p>
          <a:p>
            <a:pPr algn="l"/>
            <a:endParaRPr lang="es-MX" sz="1600" b="0" i="0" dirty="0">
              <a:solidFill>
                <a:srgbClr val="1F1F1F"/>
              </a:solidFill>
              <a:effectLst/>
              <a:latin typeface="var(--cds-font-family-source-sans-pro)"/>
            </a:endParaRPr>
          </a:p>
          <a:p>
            <a:pPr algn="l"/>
            <a:r>
              <a:rPr lang="es-MX" sz="1600" b="1" i="0" u="sng" dirty="0">
                <a:effectLst/>
                <a:latin typeface="unset"/>
                <a:hlinkClick r:id="rId3"/>
              </a:rPr>
              <a:t>Las ventajas de </a:t>
            </a:r>
            <a:r>
              <a:rPr lang="es-MX" sz="1600" b="1" i="0" u="sng" dirty="0" err="1">
                <a:effectLst/>
                <a:latin typeface="unset"/>
                <a:hlinkClick r:id="rId3"/>
              </a:rPr>
              <a:t>Rstudio</a:t>
            </a:r>
            <a:endParaRPr lang="es-MX" sz="1600" u="sng" dirty="0">
              <a:solidFill>
                <a:srgbClr val="1F1F1F"/>
              </a:solidFill>
              <a:latin typeface="var(--cds-font-family-source-sans-pro)"/>
            </a:endParaRPr>
          </a:p>
          <a:p>
            <a:pPr algn="l"/>
            <a:r>
              <a:rPr lang="es-MX" sz="1600" b="1" i="0" u="sng" dirty="0">
                <a:effectLst/>
                <a:latin typeface="unset"/>
                <a:hlinkClick r:id="rId4"/>
              </a:rPr>
              <a:t>Análisis de datos y programación con R</a:t>
            </a:r>
            <a:endParaRPr lang="es-MX" sz="1600" b="0" i="0" dirty="0">
              <a:solidFill>
                <a:srgbClr val="1F1F1F"/>
              </a:solidFill>
              <a:effectLst/>
              <a:latin typeface="var(--cds-font-family-source-sans-pro)"/>
            </a:endParaRPr>
          </a:p>
        </p:txBody>
      </p:sp>
    </p:spTree>
    <p:extLst>
      <p:ext uri="{BB962C8B-B14F-4D97-AF65-F5344CB8AC3E}">
        <p14:creationId xmlns:p14="http://schemas.microsoft.com/office/powerpoint/2010/main" val="11341821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34047F-5AB0-C474-2711-610B86643CF9}"/>
              </a:ext>
            </a:extLst>
          </p:cNvPr>
          <p:cNvSpPr>
            <a:spLocks noGrp="1"/>
          </p:cNvSpPr>
          <p:nvPr>
            <p:ph idx="1"/>
          </p:nvPr>
        </p:nvSpPr>
        <p:spPr>
          <a:xfrm>
            <a:off x="596153" y="440578"/>
            <a:ext cx="10515600" cy="4351338"/>
          </a:xfrm>
        </p:spPr>
        <p:txBody>
          <a:bodyPr>
            <a:normAutofit/>
          </a:bodyPr>
          <a:lstStyle/>
          <a:p>
            <a:r>
              <a:rPr lang="es-MX" sz="2000" dirty="0" err="1"/>
              <a:t>install.packages</a:t>
            </a:r>
            <a:r>
              <a:rPr lang="es-MX" sz="2000" dirty="0"/>
              <a:t>(“</a:t>
            </a:r>
            <a:r>
              <a:rPr lang="es-MX" sz="2000" dirty="0" err="1"/>
              <a:t>palmerpenguins</a:t>
            </a:r>
            <a:r>
              <a:rPr lang="es-MX" sz="2000" dirty="0"/>
              <a:t>”)                       </a:t>
            </a:r>
            <a:r>
              <a:rPr lang="es-MX" sz="1400" b="0" i="0" dirty="0">
                <a:solidFill>
                  <a:srgbClr val="0F1114"/>
                </a:solidFill>
                <a:effectLst/>
                <a:latin typeface="Source Sans Pro" panose="020B0503030403020204" pitchFamily="34" charset="0"/>
              </a:rPr>
              <a:t>Para instalar los paquetes</a:t>
            </a:r>
            <a:endParaRPr lang="es-MX" sz="2000" dirty="0"/>
          </a:p>
          <a:p>
            <a:r>
              <a:rPr lang="es-MX" sz="2000" dirty="0" err="1"/>
              <a:t>library</a:t>
            </a:r>
            <a:r>
              <a:rPr lang="es-MX" sz="2000" dirty="0"/>
              <a:t>(“</a:t>
            </a:r>
            <a:r>
              <a:rPr lang="es-MX" sz="2000" dirty="0" err="1"/>
              <a:t>palmerpenguins</a:t>
            </a:r>
            <a:r>
              <a:rPr lang="es-MX" sz="2000" dirty="0"/>
              <a:t>”)                                           </a:t>
            </a:r>
            <a:r>
              <a:rPr lang="es-MX" sz="1400" b="0" i="0" dirty="0">
                <a:solidFill>
                  <a:srgbClr val="0F1114"/>
                </a:solidFill>
                <a:effectLst/>
                <a:latin typeface="Source Sans Pro" panose="020B0503030403020204" pitchFamily="34" charset="0"/>
              </a:rPr>
              <a:t>Para cargar la biblioteca</a:t>
            </a:r>
            <a:endParaRPr lang="es-MX" sz="2000" dirty="0"/>
          </a:p>
          <a:p>
            <a:r>
              <a:rPr lang="es-MX" sz="2000" dirty="0" err="1"/>
              <a:t>Summary</a:t>
            </a:r>
            <a:r>
              <a:rPr lang="es-MX" sz="2000" dirty="0"/>
              <a:t>(</a:t>
            </a:r>
            <a:r>
              <a:rPr lang="es-MX" sz="2000" dirty="0" err="1"/>
              <a:t>penguins</a:t>
            </a:r>
            <a:r>
              <a:rPr lang="es-MX" sz="2000" dirty="0"/>
              <a:t>)</a:t>
            </a:r>
          </a:p>
        </p:txBody>
      </p:sp>
      <p:sp>
        <p:nvSpPr>
          <p:cNvPr id="2" name="CuadroTexto 1">
            <a:extLst>
              <a:ext uri="{FF2B5EF4-FFF2-40B4-BE49-F238E27FC236}">
                <a16:creationId xmlns:a16="http://schemas.microsoft.com/office/drawing/2014/main" id="{11254BAD-F7B5-908A-0FAC-53997CEDD7EF}"/>
              </a:ext>
            </a:extLst>
          </p:cNvPr>
          <p:cNvSpPr txBox="1"/>
          <p:nvPr/>
        </p:nvSpPr>
        <p:spPr>
          <a:xfrm>
            <a:off x="403412" y="2111188"/>
            <a:ext cx="11040035" cy="4791055"/>
          </a:xfrm>
          <a:prstGeom prst="rect">
            <a:avLst/>
          </a:prstGeom>
          <a:noFill/>
        </p:spPr>
        <p:txBody>
          <a:bodyPr wrap="square" rtlCol="0">
            <a:spAutoFit/>
          </a:bodyPr>
          <a:lstStyle/>
          <a:p>
            <a:pPr algn="l"/>
            <a:r>
              <a:rPr lang="es-MX" sz="1200" b="1" i="0" dirty="0">
                <a:solidFill>
                  <a:srgbClr val="1F1F1F"/>
                </a:solidFill>
                <a:effectLst/>
                <a:latin typeface="unset"/>
              </a:rPr>
              <a:t>Comunidades en línea</a:t>
            </a:r>
            <a:endParaRPr lang="es-MX" sz="1200" b="1" i="0" dirty="0">
              <a:solidFill>
                <a:srgbClr val="1F1F1F"/>
              </a:solidFill>
              <a:effectLst/>
              <a:latin typeface="var(--cds-font-family-source-sans-pro)"/>
            </a:endParaRPr>
          </a:p>
          <a:p>
            <a:pPr algn="l"/>
            <a:r>
              <a:rPr lang="es-MX" sz="1200" b="0" i="0" dirty="0">
                <a:solidFill>
                  <a:srgbClr val="1F1F1F"/>
                </a:solidFill>
                <a:effectLst/>
                <a:latin typeface="var(--cds-font-family-source-sans-pro)"/>
              </a:rPr>
              <a:t>Las comunidades en línea sirven para conectarte con otros usuarios de R aunque vivas lejos. Esta lista incluye foros y canales de debate para unirte a la conversación. También incluye etiquetas de redes sociales que puedes usar para conectarte con otros analistas de datos en las plataformas de redes sociales que ya usas. </a:t>
            </a:r>
          </a:p>
          <a:p>
            <a:pPr algn="l">
              <a:spcAft>
                <a:spcPts val="750"/>
              </a:spcAft>
              <a:buFont typeface="Arial" panose="020B0604020202020204" pitchFamily="34" charset="0"/>
              <a:buChar char="•"/>
            </a:pPr>
            <a:r>
              <a:rPr lang="es-MX" sz="1200" b="1" i="0" u="sng" dirty="0" err="1">
                <a:solidFill>
                  <a:srgbClr val="1F1F1F"/>
                </a:solidFill>
                <a:effectLst/>
                <a:latin typeface="unset"/>
                <a:hlinkClick r:id="rId2"/>
              </a:rPr>
              <a:t>RStudio</a:t>
            </a:r>
            <a:r>
              <a:rPr lang="es-MX" sz="1200" b="1" i="0" u="sng" dirty="0">
                <a:solidFill>
                  <a:srgbClr val="1F1F1F"/>
                </a:solidFill>
                <a:effectLst/>
                <a:latin typeface="unset"/>
                <a:hlinkClick r:id="rId2"/>
              </a:rPr>
              <a:t> </a:t>
            </a:r>
            <a:r>
              <a:rPr lang="es-MX" sz="1200" b="1" i="0" u="sng" dirty="0" err="1">
                <a:solidFill>
                  <a:srgbClr val="1F1F1F"/>
                </a:solidFill>
                <a:effectLst/>
                <a:latin typeface="unset"/>
                <a:hlinkClick r:id="rId2"/>
              </a:rPr>
              <a:t>Community</a:t>
            </a:r>
            <a:r>
              <a:rPr lang="es-MX" sz="1200" b="1" i="0" u="sng" dirty="0">
                <a:solidFill>
                  <a:srgbClr val="1F1F1F"/>
                </a:solidFill>
                <a:effectLst/>
                <a:latin typeface="unset"/>
                <a:hlinkClick r:id="rId2"/>
              </a:rPr>
              <a:t>:</a:t>
            </a:r>
            <a:r>
              <a:rPr lang="es-MX" sz="1200" b="0" i="0" dirty="0">
                <a:solidFill>
                  <a:srgbClr val="1F1F1F"/>
                </a:solidFill>
                <a:effectLst/>
                <a:latin typeface="var(--cds-font-family-source-sans-pro)"/>
              </a:rPr>
              <a:t> El foro </a:t>
            </a:r>
            <a:r>
              <a:rPr lang="es-MX" sz="1200" b="0" i="0" dirty="0" err="1">
                <a:solidFill>
                  <a:srgbClr val="1F1F1F"/>
                </a:solidFill>
                <a:effectLst/>
                <a:latin typeface="var(--cds-font-family-source-sans-pro)"/>
              </a:rPr>
              <a:t>RStudio</a:t>
            </a:r>
            <a:r>
              <a:rPr lang="es-MX" sz="1200" b="0" i="0" dirty="0">
                <a:solidFill>
                  <a:srgbClr val="1F1F1F"/>
                </a:solidFill>
                <a:effectLst/>
                <a:latin typeface="var(--cds-font-family-source-sans-pro)"/>
              </a:rPr>
              <a:t> </a:t>
            </a:r>
            <a:r>
              <a:rPr lang="es-MX" sz="1200" b="0" i="0" dirty="0" err="1">
                <a:solidFill>
                  <a:srgbClr val="1F1F1F"/>
                </a:solidFill>
                <a:effectLst/>
                <a:latin typeface="var(--cds-font-family-source-sans-pro)"/>
              </a:rPr>
              <a:t>Community</a:t>
            </a:r>
            <a:r>
              <a:rPr lang="es-MX" sz="1200" b="0" i="0" dirty="0">
                <a:solidFill>
                  <a:srgbClr val="1F1F1F"/>
                </a:solidFill>
                <a:effectLst/>
                <a:latin typeface="var(--cds-font-family-source-sans-pro)"/>
              </a:rPr>
              <a:t> es un excelente lugar para obtener ayuda y encontrar soluciones para los desafíos que propone R. ¡Quizá hasta puedas ayudar a otros también!</a:t>
            </a:r>
          </a:p>
          <a:p>
            <a:pPr algn="l">
              <a:spcAft>
                <a:spcPts val="750"/>
              </a:spcAft>
              <a:buFont typeface="Arial" panose="020B0604020202020204" pitchFamily="34" charset="0"/>
              <a:buChar char="•"/>
            </a:pPr>
            <a:r>
              <a:rPr lang="es-MX" sz="1200" b="1" i="0" u="sng" dirty="0">
                <a:solidFill>
                  <a:srgbClr val="1F1F1F"/>
                </a:solidFill>
                <a:effectLst/>
                <a:latin typeface="unset"/>
                <a:hlinkClick r:id="rId3"/>
              </a:rPr>
              <a:t>r/</a:t>
            </a:r>
            <a:r>
              <a:rPr lang="es-MX" sz="1200" b="1" i="0" u="sng" dirty="0" err="1">
                <a:solidFill>
                  <a:srgbClr val="1F1F1F"/>
                </a:solidFill>
                <a:effectLst/>
                <a:latin typeface="unset"/>
                <a:hlinkClick r:id="rId3"/>
              </a:rPr>
              <a:t>RLanguage</a:t>
            </a:r>
            <a:r>
              <a:rPr lang="es-MX" sz="1200" b="0" i="0" dirty="0">
                <a:solidFill>
                  <a:srgbClr val="1F1F1F"/>
                </a:solidFill>
                <a:effectLst/>
                <a:latin typeface="var(--cds-font-family-source-sans-pro)"/>
              </a:rPr>
              <a:t>: La comunidad </a:t>
            </a:r>
            <a:r>
              <a:rPr lang="es-MX" sz="1200" b="0" i="0" dirty="0" err="1">
                <a:solidFill>
                  <a:srgbClr val="1F1F1F"/>
                </a:solidFill>
                <a:effectLst/>
                <a:latin typeface="var(--cds-font-family-source-sans-pro)"/>
              </a:rPr>
              <a:t>subreddit</a:t>
            </a:r>
            <a:r>
              <a:rPr lang="es-MX" sz="1200" b="0" i="0" dirty="0">
                <a:solidFill>
                  <a:srgbClr val="1F1F1F"/>
                </a:solidFill>
                <a:effectLst/>
                <a:latin typeface="var(--cds-font-family-source-sans-pro)"/>
              </a:rPr>
              <a:t> del lenguaje R es una comunidad activa en línea alojada en la plataforma de redes Reddit. Los usuarios de R acuden a esta comunidad para conversar sobre R, hacer preguntas y compartir consejos. </a:t>
            </a:r>
          </a:p>
          <a:p>
            <a:pPr algn="l">
              <a:spcAft>
                <a:spcPts val="750"/>
              </a:spcAft>
              <a:buFont typeface="Arial" panose="020B0604020202020204" pitchFamily="34" charset="0"/>
              <a:buChar char="•"/>
            </a:pPr>
            <a:r>
              <a:rPr lang="es-MX" sz="1200" b="1" i="0" u="sng" dirty="0" err="1">
                <a:solidFill>
                  <a:srgbClr val="1F1F1F"/>
                </a:solidFill>
                <a:effectLst/>
                <a:latin typeface="unset"/>
                <a:hlinkClick r:id="rId4"/>
              </a:rPr>
              <a:t>rOpenSci</a:t>
            </a:r>
            <a:r>
              <a:rPr lang="es-MX" sz="1200" b="0" i="0" dirty="0">
                <a:solidFill>
                  <a:srgbClr val="1F1F1F"/>
                </a:solidFill>
                <a:effectLst/>
                <a:latin typeface="var(--cds-font-family-source-sans-pro)"/>
              </a:rPr>
              <a:t>: </a:t>
            </a:r>
            <a:r>
              <a:rPr lang="es-MX" sz="1200" b="0" i="0" dirty="0" err="1">
                <a:solidFill>
                  <a:srgbClr val="1F1F1F"/>
                </a:solidFill>
                <a:effectLst/>
                <a:latin typeface="var(--cds-font-family-source-sans-pro)"/>
              </a:rPr>
              <a:t>rOpenSci</a:t>
            </a:r>
            <a:r>
              <a:rPr lang="es-MX" sz="1200" b="0" i="0" dirty="0">
                <a:solidFill>
                  <a:srgbClr val="1F1F1F"/>
                </a:solidFill>
                <a:effectLst/>
                <a:latin typeface="var(--cds-font-family-source-sans-pro)"/>
              </a:rPr>
              <a:t> tiene un foro comunitario en el que los usuarios de R pueden hacer preguntas y buscar soluciones. También incluye enlaces a las guías de mejores prácticas y páginas de soporte. </a:t>
            </a:r>
          </a:p>
          <a:p>
            <a:pPr algn="l">
              <a:spcAft>
                <a:spcPts val="750"/>
              </a:spcAft>
              <a:buFont typeface="Arial" panose="020B0604020202020204" pitchFamily="34" charset="0"/>
              <a:buChar char="•"/>
            </a:pPr>
            <a:r>
              <a:rPr lang="es-MX" sz="1200" b="1" i="0" u="sng" dirty="0">
                <a:solidFill>
                  <a:srgbClr val="1F1F1F"/>
                </a:solidFill>
                <a:effectLst/>
                <a:latin typeface="unset"/>
                <a:hlinkClick r:id="rId5"/>
              </a:rPr>
              <a:t>Comunidad de aprendizaje en línea de R4DS y canal </a:t>
            </a:r>
            <a:r>
              <a:rPr lang="es-MX" sz="1200" b="1" i="0" u="sng" dirty="0" err="1">
                <a:solidFill>
                  <a:srgbClr val="1F1F1F"/>
                </a:solidFill>
                <a:effectLst/>
                <a:latin typeface="unset"/>
                <a:hlinkClick r:id="rId5"/>
              </a:rPr>
              <a:t>Slack</a:t>
            </a:r>
            <a:r>
              <a:rPr lang="es-MX" sz="1200" b="1" i="0" u="sng" dirty="0">
                <a:solidFill>
                  <a:srgbClr val="1F1F1F"/>
                </a:solidFill>
                <a:effectLst/>
                <a:latin typeface="unset"/>
                <a:hlinkClick r:id="rId5"/>
              </a:rPr>
              <a:t>:</a:t>
            </a:r>
            <a:r>
              <a:rPr lang="es-MX" sz="1200" b="0" i="0" dirty="0">
                <a:solidFill>
                  <a:srgbClr val="1F1F1F"/>
                </a:solidFill>
                <a:effectLst/>
                <a:latin typeface="var(--cds-font-family-source-sans-pro)"/>
              </a:rPr>
              <a:t> Comunidad con otro canal de </a:t>
            </a:r>
            <a:r>
              <a:rPr lang="es-MX" sz="1200" b="0" i="0" dirty="0" err="1">
                <a:solidFill>
                  <a:srgbClr val="1F1F1F"/>
                </a:solidFill>
                <a:effectLst/>
                <a:latin typeface="var(--cds-font-family-source-sans-pro)"/>
              </a:rPr>
              <a:t>Slack</a:t>
            </a:r>
            <a:r>
              <a:rPr lang="es-MX" sz="1200" b="0" i="0" dirty="0">
                <a:solidFill>
                  <a:srgbClr val="1F1F1F"/>
                </a:solidFill>
                <a:effectLst/>
                <a:latin typeface="var(--cds-font-family-source-sans-pro)"/>
              </a:rPr>
              <a:t> donde quienes aprenden a programar en R y también los mentores pueden juntarse y conectarse. Es un excelente lugar para conversar sobre cómo usar R para la ciencia de datos. </a:t>
            </a:r>
          </a:p>
          <a:p>
            <a:pPr algn="l">
              <a:spcAft>
                <a:spcPts val="750"/>
              </a:spcAft>
              <a:buFont typeface="Arial" panose="020B0604020202020204" pitchFamily="34" charset="0"/>
              <a:buChar char="•"/>
            </a:pPr>
            <a:r>
              <a:rPr lang="es-MX" sz="1200" b="1" i="0" u="sng" dirty="0">
                <a:solidFill>
                  <a:srgbClr val="1F1F1F"/>
                </a:solidFill>
                <a:effectLst/>
                <a:latin typeface="unset"/>
                <a:hlinkClick r:id="rId6"/>
              </a:rPr>
              <a:t>Twitter #rstats</a:t>
            </a:r>
            <a:r>
              <a:rPr lang="es-MX" sz="1200" b="0" i="0" dirty="0">
                <a:solidFill>
                  <a:srgbClr val="1F1F1F"/>
                </a:solidFill>
                <a:effectLst/>
                <a:latin typeface="var(--cds-font-family-source-sans-pro)"/>
              </a:rPr>
              <a:t>: Si usas Twitter, puedes conectarte con otros usuarios de R con el hashtag #rstats. Muchos desarrolladores y analistas que usan R están muy activos en Twitter. </a:t>
            </a:r>
          </a:p>
          <a:p>
            <a:pPr algn="l"/>
            <a:r>
              <a:rPr lang="es-MX" sz="1200" b="1" i="0" dirty="0">
                <a:solidFill>
                  <a:srgbClr val="1F1F1F"/>
                </a:solidFill>
                <a:effectLst/>
                <a:latin typeface="unset"/>
              </a:rPr>
              <a:t>Reuniones</a:t>
            </a:r>
            <a:endParaRPr lang="es-MX" sz="1200" b="1" i="0" dirty="0">
              <a:solidFill>
                <a:srgbClr val="1F1F1F"/>
              </a:solidFill>
              <a:effectLst/>
              <a:latin typeface="var(--cds-font-family-source-sans-pro)"/>
            </a:endParaRPr>
          </a:p>
          <a:p>
            <a:pPr algn="l"/>
            <a:r>
              <a:rPr lang="es-MX" sz="1200" b="0" i="0" dirty="0">
                <a:solidFill>
                  <a:srgbClr val="1F1F1F"/>
                </a:solidFill>
                <a:effectLst/>
                <a:latin typeface="var(--cds-font-family-source-sans-pro)"/>
              </a:rPr>
              <a:t>Muchas organizaciones llevan a cabo reuniones en línea o en persona para los usuarios de R. Recuerda siempre ser cauteloso y prudente al asistir a esas reuniones en persona. </a:t>
            </a:r>
          </a:p>
          <a:p>
            <a:pPr algn="l">
              <a:spcAft>
                <a:spcPts val="750"/>
              </a:spcAft>
              <a:buFont typeface="Arial" panose="020B0604020202020204" pitchFamily="34" charset="0"/>
              <a:buChar char="•"/>
            </a:pPr>
            <a:r>
              <a:rPr lang="es-MX" sz="1200" b="1" i="0" u="sng" dirty="0">
                <a:solidFill>
                  <a:srgbClr val="1F1F1F"/>
                </a:solidFill>
                <a:effectLst/>
                <a:latin typeface="unset"/>
                <a:hlinkClick r:id="rId7"/>
              </a:rPr>
              <a:t>Reuniones locales sobre análisis computacional de datos:</a:t>
            </a:r>
            <a:r>
              <a:rPr lang="es-MX" sz="1200" b="0" i="0" dirty="0">
                <a:solidFill>
                  <a:srgbClr val="1F1F1F"/>
                </a:solidFill>
                <a:effectLst/>
                <a:latin typeface="var(--cds-font-family-source-sans-pro)"/>
              </a:rPr>
              <a:t> Estas reuniones son perfectas para conocer a otras personas interesadas en el análisis computacional de datos y para hacer contactos. Estas reuniones se organizan por locación, así que puedes conectarte con otros analistas de datos de tu zona. </a:t>
            </a:r>
          </a:p>
          <a:p>
            <a:pPr algn="l">
              <a:spcAft>
                <a:spcPts val="750"/>
              </a:spcAft>
              <a:buFont typeface="Arial" panose="020B0604020202020204" pitchFamily="34" charset="0"/>
              <a:buChar char="•"/>
            </a:pPr>
            <a:r>
              <a:rPr lang="es-MX" sz="1200" b="1" i="0" u="sng" dirty="0">
                <a:solidFill>
                  <a:srgbClr val="1F1F1F"/>
                </a:solidFill>
                <a:effectLst/>
                <a:latin typeface="unset"/>
                <a:hlinkClick r:id="rId8"/>
              </a:rPr>
              <a:t>Grupos de usuarios de R:</a:t>
            </a:r>
            <a:r>
              <a:rPr lang="es-MX" sz="1200" b="0" i="0" dirty="0">
                <a:solidFill>
                  <a:srgbClr val="1F1F1F"/>
                </a:solidFill>
                <a:effectLst/>
                <a:latin typeface="var(--cds-font-family-source-sans-pro)"/>
              </a:rPr>
              <a:t> Esta lista contiene enlaces a las comunidades regionales de R, incluidos </a:t>
            </a:r>
            <a:r>
              <a:rPr lang="es-MX" sz="1200" b="0" i="0" dirty="0" err="1">
                <a:solidFill>
                  <a:srgbClr val="1F1F1F"/>
                </a:solidFill>
                <a:effectLst/>
                <a:latin typeface="var(--cds-font-family-source-sans-pro)"/>
              </a:rPr>
              <a:t>subreddits</a:t>
            </a:r>
            <a:r>
              <a:rPr lang="es-MX" sz="1200" b="0" i="0" dirty="0">
                <a:solidFill>
                  <a:srgbClr val="1F1F1F"/>
                </a:solidFill>
                <a:effectLst/>
                <a:latin typeface="var(--cds-font-family-source-sans-pro)"/>
              </a:rPr>
              <a:t> y grupos de reunión. Es un recurso útil si te interesa encontrar a otros usuarios de R por tu zona. </a:t>
            </a:r>
          </a:p>
          <a:p>
            <a:pPr algn="l">
              <a:spcAft>
                <a:spcPts val="750"/>
              </a:spcAft>
              <a:buFont typeface="Arial" panose="020B0604020202020204" pitchFamily="34" charset="0"/>
              <a:buChar char="•"/>
            </a:pPr>
            <a:r>
              <a:rPr lang="es-MX" sz="1200" b="1" i="0" u="sng" dirty="0">
                <a:solidFill>
                  <a:srgbClr val="1F1F1F"/>
                </a:solidFill>
                <a:effectLst/>
                <a:latin typeface="unset"/>
                <a:hlinkClick r:id="rId9"/>
              </a:rPr>
              <a:t>Reuniones de </a:t>
            </a:r>
            <a:r>
              <a:rPr lang="es-MX" sz="1200" b="1" i="0" u="sng" dirty="0" err="1">
                <a:solidFill>
                  <a:srgbClr val="1F1F1F"/>
                </a:solidFill>
                <a:effectLst/>
                <a:latin typeface="unset"/>
                <a:hlinkClick r:id="rId9"/>
              </a:rPr>
              <a:t>RLadies</a:t>
            </a:r>
            <a:r>
              <a:rPr lang="es-MX" sz="1200" b="1" i="0" u="sng" dirty="0">
                <a:solidFill>
                  <a:srgbClr val="1F1F1F"/>
                </a:solidFill>
                <a:effectLst/>
                <a:latin typeface="unset"/>
                <a:hlinkClick r:id="rId9"/>
              </a:rPr>
              <a:t>:</a:t>
            </a:r>
            <a:r>
              <a:rPr lang="es-MX" sz="1200" b="0" i="0" dirty="0">
                <a:solidFill>
                  <a:srgbClr val="1F1F1F"/>
                </a:solidFill>
                <a:effectLst/>
                <a:latin typeface="var(--cds-font-family-source-sans-pro)"/>
              </a:rPr>
              <a:t> Reuniones virtuales y en persona que se organizan específicamente para aficionados a R que se </a:t>
            </a:r>
            <a:r>
              <a:rPr lang="es-MX" sz="1200" b="0" i="0" dirty="0" err="1">
                <a:solidFill>
                  <a:srgbClr val="1F1F1F"/>
                </a:solidFill>
                <a:effectLst/>
                <a:latin typeface="var(--cds-font-family-source-sans-pro)"/>
              </a:rPr>
              <a:t>autoperciben</a:t>
            </a:r>
            <a:r>
              <a:rPr lang="es-MX" sz="1200" b="0" i="0" dirty="0">
                <a:solidFill>
                  <a:srgbClr val="1F1F1F"/>
                </a:solidFill>
                <a:effectLst/>
                <a:latin typeface="var(--cds-font-family-source-sans-pro)"/>
              </a:rPr>
              <a:t> como pertenecientes a grupos minoritarios o marginalizados. Estas reuniones también se organizan por locación, así que puedes conectarte con otros analistas de datos de tu zona. </a:t>
            </a:r>
          </a:p>
          <a:p>
            <a:endParaRPr lang="es-MX" sz="1200" dirty="0"/>
          </a:p>
        </p:txBody>
      </p:sp>
    </p:spTree>
    <p:extLst>
      <p:ext uri="{BB962C8B-B14F-4D97-AF65-F5344CB8AC3E}">
        <p14:creationId xmlns:p14="http://schemas.microsoft.com/office/powerpoint/2010/main" val="415604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3BB4FF-263F-253B-97C3-E6C3A0E6EB0F}"/>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011109E-4DBC-CF59-C9F5-7E6CEF143C2D}"/>
              </a:ext>
            </a:extLst>
          </p:cNvPr>
          <p:cNvSpPr txBox="1"/>
          <p:nvPr/>
        </p:nvSpPr>
        <p:spPr>
          <a:xfrm>
            <a:off x="174811" y="140920"/>
            <a:ext cx="11672047" cy="6565900"/>
          </a:xfrm>
          <a:prstGeom prst="rect">
            <a:avLst/>
          </a:prstGeom>
          <a:noFill/>
        </p:spPr>
        <p:txBody>
          <a:bodyPr wrap="square" rtlCol="0">
            <a:spAutoFit/>
          </a:bodyPr>
          <a:lstStyle/>
          <a:p>
            <a:pPr algn="l"/>
            <a:r>
              <a:rPr lang="es-MX" sz="1700" b="1" i="0" dirty="0">
                <a:solidFill>
                  <a:srgbClr val="1F1F1F"/>
                </a:solidFill>
                <a:effectLst/>
                <a:latin typeface="unset"/>
              </a:rPr>
              <a:t>Comunidades en línea</a:t>
            </a:r>
            <a:endParaRPr lang="es-MX" sz="1700" b="1" i="0" dirty="0">
              <a:solidFill>
                <a:srgbClr val="1F1F1F"/>
              </a:solidFill>
              <a:effectLst/>
              <a:latin typeface="var(--cds-font-family-source-sans-pro)"/>
            </a:endParaRPr>
          </a:p>
          <a:p>
            <a:pPr algn="l">
              <a:spcAft>
                <a:spcPts val="750"/>
              </a:spcAft>
              <a:buFont typeface="Arial" panose="020B0604020202020204" pitchFamily="34" charset="0"/>
              <a:buChar char="•"/>
            </a:pPr>
            <a:r>
              <a:rPr lang="es-MX" sz="1700" b="1" i="0" u="sng" dirty="0" err="1">
                <a:solidFill>
                  <a:srgbClr val="1F1F1F"/>
                </a:solidFill>
                <a:effectLst/>
                <a:latin typeface="unset"/>
                <a:hlinkClick r:id="rId2"/>
              </a:rPr>
              <a:t>RStudio</a:t>
            </a:r>
            <a:r>
              <a:rPr lang="es-MX" sz="1700" b="1" i="0" u="sng" dirty="0">
                <a:solidFill>
                  <a:srgbClr val="1F1F1F"/>
                </a:solidFill>
                <a:effectLst/>
                <a:latin typeface="unset"/>
                <a:hlinkClick r:id="rId2"/>
              </a:rPr>
              <a:t> </a:t>
            </a:r>
            <a:r>
              <a:rPr lang="es-MX" sz="1700" b="1" i="0" u="sng" dirty="0" err="1">
                <a:solidFill>
                  <a:srgbClr val="1F1F1F"/>
                </a:solidFill>
                <a:effectLst/>
                <a:latin typeface="unset"/>
                <a:hlinkClick r:id="rId2"/>
              </a:rPr>
              <a:t>Community</a:t>
            </a:r>
            <a:r>
              <a:rPr lang="es-MX" sz="1700" b="1" i="0" u="sng" dirty="0">
                <a:solidFill>
                  <a:srgbClr val="1F1F1F"/>
                </a:solidFill>
                <a:effectLst/>
                <a:latin typeface="unset"/>
                <a:hlinkClick r:id="rId2"/>
              </a:rPr>
              <a:t>:</a:t>
            </a:r>
            <a:r>
              <a:rPr lang="es-MX" sz="1700" b="0" i="0" dirty="0">
                <a:solidFill>
                  <a:srgbClr val="1F1F1F"/>
                </a:solidFill>
                <a:effectLst/>
                <a:latin typeface="var(--cds-font-family-source-sans-pro)"/>
              </a:rPr>
              <a:t> El foro </a:t>
            </a:r>
            <a:r>
              <a:rPr lang="es-MX" sz="1700" b="0" i="0" dirty="0" err="1">
                <a:solidFill>
                  <a:srgbClr val="1F1F1F"/>
                </a:solidFill>
                <a:effectLst/>
                <a:latin typeface="var(--cds-font-family-source-sans-pro)"/>
              </a:rPr>
              <a:t>RStudio</a:t>
            </a:r>
            <a:r>
              <a:rPr lang="es-MX" sz="1700" b="0" i="0" dirty="0">
                <a:solidFill>
                  <a:srgbClr val="1F1F1F"/>
                </a:solidFill>
                <a:effectLst/>
                <a:latin typeface="var(--cds-font-family-source-sans-pro)"/>
              </a:rPr>
              <a:t> </a:t>
            </a:r>
            <a:r>
              <a:rPr lang="es-MX" sz="1700" b="0" i="0" dirty="0" err="1">
                <a:solidFill>
                  <a:srgbClr val="1F1F1F"/>
                </a:solidFill>
                <a:effectLst/>
                <a:latin typeface="var(--cds-font-family-source-sans-pro)"/>
              </a:rPr>
              <a:t>Community</a:t>
            </a:r>
            <a:r>
              <a:rPr lang="es-MX" sz="1700" b="0" i="0" dirty="0">
                <a:solidFill>
                  <a:srgbClr val="1F1F1F"/>
                </a:solidFill>
                <a:effectLst/>
                <a:latin typeface="var(--cds-font-family-source-sans-pro)"/>
              </a:rPr>
              <a:t> es un excelente lugar para obtener ayuda y encontrar soluciones para los desafíos que propone R. ¡Quizá hasta puedas ayudar a otros también!</a:t>
            </a:r>
          </a:p>
          <a:p>
            <a:pPr algn="l">
              <a:spcAft>
                <a:spcPts val="750"/>
              </a:spcAft>
              <a:buFont typeface="Arial" panose="020B0604020202020204" pitchFamily="34" charset="0"/>
              <a:buChar char="•"/>
            </a:pPr>
            <a:r>
              <a:rPr lang="es-MX" sz="1700" b="1" i="0" u="sng" dirty="0">
                <a:solidFill>
                  <a:srgbClr val="1F1F1F"/>
                </a:solidFill>
                <a:effectLst/>
                <a:latin typeface="unset"/>
                <a:hlinkClick r:id="rId3"/>
              </a:rPr>
              <a:t>r/</a:t>
            </a:r>
            <a:r>
              <a:rPr lang="es-MX" sz="1700" b="1" i="0" u="sng" dirty="0" err="1">
                <a:solidFill>
                  <a:srgbClr val="1F1F1F"/>
                </a:solidFill>
                <a:effectLst/>
                <a:latin typeface="unset"/>
                <a:hlinkClick r:id="rId3"/>
              </a:rPr>
              <a:t>RLanguage</a:t>
            </a:r>
            <a:r>
              <a:rPr lang="es-MX" sz="1700" b="0" i="0" dirty="0">
                <a:solidFill>
                  <a:srgbClr val="1F1F1F"/>
                </a:solidFill>
                <a:effectLst/>
                <a:latin typeface="var(--cds-font-family-source-sans-pro)"/>
              </a:rPr>
              <a:t>: La comunidad </a:t>
            </a:r>
            <a:r>
              <a:rPr lang="es-MX" sz="1700" b="0" i="0" dirty="0" err="1">
                <a:solidFill>
                  <a:srgbClr val="1F1F1F"/>
                </a:solidFill>
                <a:effectLst/>
                <a:latin typeface="var(--cds-font-family-source-sans-pro)"/>
              </a:rPr>
              <a:t>subreddit</a:t>
            </a:r>
            <a:r>
              <a:rPr lang="es-MX" sz="1700" b="0" i="0" dirty="0">
                <a:solidFill>
                  <a:srgbClr val="1F1F1F"/>
                </a:solidFill>
                <a:effectLst/>
                <a:latin typeface="var(--cds-font-family-source-sans-pro)"/>
              </a:rPr>
              <a:t> del lenguaje R es una comunidad activa en línea alojada en la plataforma de redes Reddit. Los usuarios de R acuden a esta comunidad para conversar sobre R, hacer preguntas y compartir consejos. </a:t>
            </a:r>
          </a:p>
          <a:p>
            <a:pPr algn="l">
              <a:spcAft>
                <a:spcPts val="750"/>
              </a:spcAft>
              <a:buFont typeface="Arial" panose="020B0604020202020204" pitchFamily="34" charset="0"/>
              <a:buChar char="•"/>
            </a:pPr>
            <a:r>
              <a:rPr lang="es-MX" sz="1700" b="1" i="0" u="sng" dirty="0" err="1">
                <a:solidFill>
                  <a:srgbClr val="1F1F1F"/>
                </a:solidFill>
                <a:effectLst/>
                <a:latin typeface="unset"/>
                <a:hlinkClick r:id="rId4"/>
              </a:rPr>
              <a:t>rOpenSci</a:t>
            </a:r>
            <a:r>
              <a:rPr lang="es-MX" sz="1700" b="0" i="0" dirty="0">
                <a:solidFill>
                  <a:srgbClr val="1F1F1F"/>
                </a:solidFill>
                <a:effectLst/>
                <a:latin typeface="var(--cds-font-family-source-sans-pro)"/>
              </a:rPr>
              <a:t>: </a:t>
            </a:r>
            <a:r>
              <a:rPr lang="es-MX" sz="1700" b="0" i="0" dirty="0" err="1">
                <a:solidFill>
                  <a:srgbClr val="1F1F1F"/>
                </a:solidFill>
                <a:effectLst/>
                <a:latin typeface="var(--cds-font-family-source-sans-pro)"/>
              </a:rPr>
              <a:t>rOpenSci</a:t>
            </a:r>
            <a:r>
              <a:rPr lang="es-MX" sz="1700" b="0" i="0" dirty="0">
                <a:solidFill>
                  <a:srgbClr val="1F1F1F"/>
                </a:solidFill>
                <a:effectLst/>
                <a:latin typeface="var(--cds-font-family-source-sans-pro)"/>
              </a:rPr>
              <a:t> tiene un foro comunitario en el que los usuarios de R pueden hacer preguntas y buscar soluciones. También incluye enlaces a las guías de mejores prácticas y páginas de soporte. </a:t>
            </a:r>
          </a:p>
          <a:p>
            <a:pPr algn="l">
              <a:spcAft>
                <a:spcPts val="750"/>
              </a:spcAft>
              <a:buFont typeface="Arial" panose="020B0604020202020204" pitchFamily="34" charset="0"/>
              <a:buChar char="•"/>
            </a:pPr>
            <a:r>
              <a:rPr lang="es-MX" sz="1700" b="1" i="0" u="sng" dirty="0">
                <a:solidFill>
                  <a:srgbClr val="1F1F1F"/>
                </a:solidFill>
                <a:effectLst/>
                <a:latin typeface="unset"/>
                <a:hlinkClick r:id="rId5"/>
              </a:rPr>
              <a:t>Comunidad de aprendizaje en línea de R4DS y canal </a:t>
            </a:r>
            <a:r>
              <a:rPr lang="es-MX" sz="1700" b="1" i="0" u="sng" dirty="0" err="1">
                <a:solidFill>
                  <a:srgbClr val="1F1F1F"/>
                </a:solidFill>
                <a:effectLst/>
                <a:latin typeface="unset"/>
                <a:hlinkClick r:id="rId5"/>
              </a:rPr>
              <a:t>Slack</a:t>
            </a:r>
            <a:r>
              <a:rPr lang="es-MX" sz="1700" b="1" i="0" u="sng" dirty="0">
                <a:solidFill>
                  <a:srgbClr val="1F1F1F"/>
                </a:solidFill>
                <a:effectLst/>
                <a:latin typeface="unset"/>
                <a:hlinkClick r:id="rId5"/>
              </a:rPr>
              <a:t>:</a:t>
            </a:r>
            <a:r>
              <a:rPr lang="es-MX" sz="1700" b="0" i="0" dirty="0">
                <a:solidFill>
                  <a:srgbClr val="1F1F1F"/>
                </a:solidFill>
                <a:effectLst/>
                <a:latin typeface="var(--cds-font-family-source-sans-pro)"/>
              </a:rPr>
              <a:t> Comunidad con otro canal de </a:t>
            </a:r>
            <a:r>
              <a:rPr lang="es-MX" sz="1700" b="0" i="0" dirty="0" err="1">
                <a:solidFill>
                  <a:srgbClr val="1F1F1F"/>
                </a:solidFill>
                <a:effectLst/>
                <a:latin typeface="var(--cds-font-family-source-sans-pro)"/>
              </a:rPr>
              <a:t>Slack</a:t>
            </a:r>
            <a:r>
              <a:rPr lang="es-MX" sz="1700" b="0" i="0" dirty="0">
                <a:solidFill>
                  <a:srgbClr val="1F1F1F"/>
                </a:solidFill>
                <a:effectLst/>
                <a:latin typeface="var(--cds-font-family-source-sans-pro)"/>
              </a:rPr>
              <a:t> donde quienes aprenden a programar en R y también los mentores pueden juntarse y conectarse. Es un excelente lugar para conversar sobre cómo usar R para la ciencia de datos. </a:t>
            </a:r>
          </a:p>
          <a:p>
            <a:pPr algn="l">
              <a:spcAft>
                <a:spcPts val="750"/>
              </a:spcAft>
              <a:buFont typeface="Arial" panose="020B0604020202020204" pitchFamily="34" charset="0"/>
              <a:buChar char="•"/>
            </a:pPr>
            <a:r>
              <a:rPr lang="es-MX" sz="1700" b="1" i="0" u="sng" dirty="0">
                <a:solidFill>
                  <a:srgbClr val="1F1F1F"/>
                </a:solidFill>
                <a:effectLst/>
                <a:latin typeface="unset"/>
                <a:hlinkClick r:id="rId6"/>
              </a:rPr>
              <a:t>Twitter #rstats</a:t>
            </a:r>
            <a:r>
              <a:rPr lang="es-MX" sz="1700" b="0" i="0" dirty="0">
                <a:solidFill>
                  <a:srgbClr val="1F1F1F"/>
                </a:solidFill>
                <a:effectLst/>
                <a:latin typeface="var(--cds-font-family-source-sans-pro)"/>
              </a:rPr>
              <a:t>: Si usas Twitter, puedes conectarte con otros usuarios de R con el hashtag #rstats. Muchos desarrolladores y analistas que usan R están muy activos en Twitter. </a:t>
            </a:r>
          </a:p>
          <a:p>
            <a:pPr algn="l"/>
            <a:endParaRPr lang="es-MX" sz="1700" b="1" i="0" dirty="0">
              <a:solidFill>
                <a:srgbClr val="1F1F1F"/>
              </a:solidFill>
              <a:effectLst/>
              <a:latin typeface="unset"/>
            </a:endParaRPr>
          </a:p>
          <a:p>
            <a:pPr algn="l"/>
            <a:r>
              <a:rPr lang="es-MX" sz="1700" b="1" i="0" dirty="0">
                <a:solidFill>
                  <a:srgbClr val="1F1F1F"/>
                </a:solidFill>
                <a:effectLst/>
                <a:latin typeface="unset"/>
              </a:rPr>
              <a:t>Reuniones</a:t>
            </a:r>
            <a:endParaRPr lang="es-MX" sz="1700" b="0" i="0" dirty="0">
              <a:solidFill>
                <a:srgbClr val="1F1F1F"/>
              </a:solidFill>
              <a:effectLst/>
              <a:latin typeface="var(--cds-font-family-source-sans-pro)"/>
            </a:endParaRPr>
          </a:p>
          <a:p>
            <a:pPr algn="l">
              <a:spcAft>
                <a:spcPts val="750"/>
              </a:spcAft>
              <a:buFont typeface="Arial" panose="020B0604020202020204" pitchFamily="34" charset="0"/>
              <a:buChar char="•"/>
            </a:pPr>
            <a:r>
              <a:rPr lang="es-MX" sz="1700" b="1" i="0" u="sng" dirty="0">
                <a:solidFill>
                  <a:srgbClr val="1F1F1F"/>
                </a:solidFill>
                <a:effectLst/>
                <a:latin typeface="unset"/>
                <a:hlinkClick r:id="rId7"/>
              </a:rPr>
              <a:t>Reuniones locales sobre análisis computacional de datos:</a:t>
            </a:r>
            <a:r>
              <a:rPr lang="es-MX" sz="1700" b="0" i="0" dirty="0">
                <a:solidFill>
                  <a:srgbClr val="1F1F1F"/>
                </a:solidFill>
                <a:effectLst/>
                <a:latin typeface="var(--cds-font-family-source-sans-pro)"/>
              </a:rPr>
              <a:t> Estas reuniones son perfectas para conocer a otras personas interesadas en el análisis computacional de datos y para hacer contactos. Estas reuniones se organizan por locación, así que puedes conectarte con otros analistas de datos de tu zona. </a:t>
            </a:r>
          </a:p>
          <a:p>
            <a:pPr algn="l">
              <a:spcAft>
                <a:spcPts val="750"/>
              </a:spcAft>
              <a:buFont typeface="Arial" panose="020B0604020202020204" pitchFamily="34" charset="0"/>
              <a:buChar char="•"/>
            </a:pPr>
            <a:r>
              <a:rPr lang="es-MX" sz="1700" b="1" i="0" u="sng" dirty="0">
                <a:solidFill>
                  <a:srgbClr val="1F1F1F"/>
                </a:solidFill>
                <a:effectLst/>
                <a:latin typeface="unset"/>
                <a:hlinkClick r:id="rId8"/>
              </a:rPr>
              <a:t>Grupos de usuarios de R:</a:t>
            </a:r>
            <a:r>
              <a:rPr lang="es-MX" sz="1700" b="0" i="0" dirty="0">
                <a:solidFill>
                  <a:srgbClr val="1F1F1F"/>
                </a:solidFill>
                <a:effectLst/>
                <a:latin typeface="var(--cds-font-family-source-sans-pro)"/>
              </a:rPr>
              <a:t> Esta lista contiene enlaces a las comunidades regionales de R, incluidos </a:t>
            </a:r>
            <a:r>
              <a:rPr lang="es-MX" sz="1700" b="0" i="0" dirty="0" err="1">
                <a:solidFill>
                  <a:srgbClr val="1F1F1F"/>
                </a:solidFill>
                <a:effectLst/>
                <a:latin typeface="var(--cds-font-family-source-sans-pro)"/>
              </a:rPr>
              <a:t>subreddits</a:t>
            </a:r>
            <a:r>
              <a:rPr lang="es-MX" sz="1700" b="0" i="0" dirty="0">
                <a:solidFill>
                  <a:srgbClr val="1F1F1F"/>
                </a:solidFill>
                <a:effectLst/>
                <a:latin typeface="var(--cds-font-family-source-sans-pro)"/>
              </a:rPr>
              <a:t> y grupos de reunión. Es un recurso útil si te interesa encontrar a otros usuarios de R por tu zona. </a:t>
            </a:r>
          </a:p>
          <a:p>
            <a:pPr algn="l">
              <a:spcAft>
                <a:spcPts val="750"/>
              </a:spcAft>
              <a:buFont typeface="Arial" panose="020B0604020202020204" pitchFamily="34" charset="0"/>
              <a:buChar char="•"/>
            </a:pPr>
            <a:r>
              <a:rPr lang="es-MX" sz="1700" b="1" i="0" u="sng" dirty="0">
                <a:solidFill>
                  <a:srgbClr val="1F1F1F"/>
                </a:solidFill>
                <a:effectLst/>
                <a:latin typeface="unset"/>
                <a:hlinkClick r:id="rId9"/>
              </a:rPr>
              <a:t>Reuniones de </a:t>
            </a:r>
            <a:r>
              <a:rPr lang="es-MX" sz="1700" b="1" i="0" u="sng" dirty="0" err="1">
                <a:solidFill>
                  <a:srgbClr val="1F1F1F"/>
                </a:solidFill>
                <a:effectLst/>
                <a:latin typeface="unset"/>
                <a:hlinkClick r:id="rId9"/>
              </a:rPr>
              <a:t>RLadies</a:t>
            </a:r>
            <a:r>
              <a:rPr lang="es-MX" sz="1700" b="1" i="0" u="sng" dirty="0">
                <a:solidFill>
                  <a:srgbClr val="1F1F1F"/>
                </a:solidFill>
                <a:effectLst/>
                <a:latin typeface="unset"/>
                <a:hlinkClick r:id="rId9"/>
              </a:rPr>
              <a:t>:</a:t>
            </a:r>
            <a:r>
              <a:rPr lang="es-MX" sz="1700" b="0" i="0" dirty="0">
                <a:solidFill>
                  <a:srgbClr val="1F1F1F"/>
                </a:solidFill>
                <a:effectLst/>
                <a:latin typeface="var(--cds-font-family-source-sans-pro)"/>
              </a:rPr>
              <a:t> Reuniones virtuales y en persona que se organizan específicamente para aficionados a R que se </a:t>
            </a:r>
            <a:r>
              <a:rPr lang="es-MX" sz="1700" b="0" i="0" dirty="0" err="1">
                <a:solidFill>
                  <a:srgbClr val="1F1F1F"/>
                </a:solidFill>
                <a:effectLst/>
                <a:latin typeface="var(--cds-font-family-source-sans-pro)"/>
              </a:rPr>
              <a:t>autoperciben</a:t>
            </a:r>
            <a:r>
              <a:rPr lang="es-MX" sz="1700" b="0" i="0" dirty="0">
                <a:solidFill>
                  <a:srgbClr val="1F1F1F"/>
                </a:solidFill>
                <a:effectLst/>
                <a:latin typeface="var(--cds-font-family-source-sans-pro)"/>
              </a:rPr>
              <a:t> como pertenecientes a grupos minoritarios o marginalizados. Estas reuniones también se organizan por locación, así que puedes conectarte con otros analistas de datos de tu zona. </a:t>
            </a:r>
          </a:p>
        </p:txBody>
      </p:sp>
    </p:spTree>
    <p:extLst>
      <p:ext uri="{BB962C8B-B14F-4D97-AF65-F5344CB8AC3E}">
        <p14:creationId xmlns:p14="http://schemas.microsoft.com/office/powerpoint/2010/main" val="927156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id="{DBB63216-E527-26B2-44C2-D921AA16DB7E}"/>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Programar R Studio</a:t>
            </a:r>
          </a:p>
        </p:txBody>
      </p:sp>
    </p:spTree>
    <p:extLst>
      <p:ext uri="{BB962C8B-B14F-4D97-AF65-F5344CB8AC3E}">
        <p14:creationId xmlns:p14="http://schemas.microsoft.com/office/powerpoint/2010/main" val="1186195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B53763D-E0E1-6ECD-0B18-8EE1B650E42C}"/>
              </a:ext>
            </a:extLst>
          </p:cNvPr>
          <p:cNvPicPr>
            <a:picLocks noChangeAspect="1"/>
          </p:cNvPicPr>
          <p:nvPr/>
        </p:nvPicPr>
        <p:blipFill>
          <a:blip r:embed="rId2"/>
          <a:stretch>
            <a:fillRect/>
          </a:stretch>
        </p:blipFill>
        <p:spPr>
          <a:xfrm>
            <a:off x="317687" y="602872"/>
            <a:ext cx="6639852" cy="1305107"/>
          </a:xfrm>
          <a:prstGeom prst="rect">
            <a:avLst/>
          </a:prstGeom>
        </p:spPr>
      </p:pic>
      <p:pic>
        <p:nvPicPr>
          <p:cNvPr id="7" name="Imagen 6">
            <a:extLst>
              <a:ext uri="{FF2B5EF4-FFF2-40B4-BE49-F238E27FC236}">
                <a16:creationId xmlns:a16="http://schemas.microsoft.com/office/drawing/2014/main" id="{E60ACB67-F5B1-7401-C2C0-1DE67CE4D24D}"/>
              </a:ext>
            </a:extLst>
          </p:cNvPr>
          <p:cNvPicPr>
            <a:picLocks noChangeAspect="1"/>
          </p:cNvPicPr>
          <p:nvPr/>
        </p:nvPicPr>
        <p:blipFill>
          <a:blip r:embed="rId3"/>
          <a:stretch>
            <a:fillRect/>
          </a:stretch>
        </p:blipFill>
        <p:spPr>
          <a:xfrm>
            <a:off x="5156616" y="2326642"/>
            <a:ext cx="6751435" cy="804346"/>
          </a:xfrm>
          <a:prstGeom prst="rect">
            <a:avLst/>
          </a:prstGeom>
        </p:spPr>
      </p:pic>
      <p:pic>
        <p:nvPicPr>
          <p:cNvPr id="9" name="Imagen 8">
            <a:extLst>
              <a:ext uri="{FF2B5EF4-FFF2-40B4-BE49-F238E27FC236}">
                <a16:creationId xmlns:a16="http://schemas.microsoft.com/office/drawing/2014/main" id="{1DA66038-8105-6111-F2EF-E88CFC3A2411}"/>
              </a:ext>
            </a:extLst>
          </p:cNvPr>
          <p:cNvPicPr>
            <a:picLocks noChangeAspect="1"/>
          </p:cNvPicPr>
          <p:nvPr/>
        </p:nvPicPr>
        <p:blipFill>
          <a:blip r:embed="rId4"/>
          <a:stretch>
            <a:fillRect/>
          </a:stretch>
        </p:blipFill>
        <p:spPr>
          <a:xfrm>
            <a:off x="317687" y="3215391"/>
            <a:ext cx="5715798" cy="1314633"/>
          </a:xfrm>
          <a:prstGeom prst="rect">
            <a:avLst/>
          </a:prstGeom>
        </p:spPr>
      </p:pic>
      <p:pic>
        <p:nvPicPr>
          <p:cNvPr id="11" name="Imagen 10">
            <a:extLst>
              <a:ext uri="{FF2B5EF4-FFF2-40B4-BE49-F238E27FC236}">
                <a16:creationId xmlns:a16="http://schemas.microsoft.com/office/drawing/2014/main" id="{AB9443B4-D675-93EE-4AFF-93182AD41FE3}"/>
              </a:ext>
            </a:extLst>
          </p:cNvPr>
          <p:cNvPicPr>
            <a:picLocks noChangeAspect="1"/>
          </p:cNvPicPr>
          <p:nvPr/>
        </p:nvPicPr>
        <p:blipFill>
          <a:blip r:embed="rId5"/>
          <a:stretch>
            <a:fillRect/>
          </a:stretch>
        </p:blipFill>
        <p:spPr>
          <a:xfrm>
            <a:off x="6158517" y="4256705"/>
            <a:ext cx="4858428" cy="1981477"/>
          </a:xfrm>
          <a:prstGeom prst="rect">
            <a:avLst/>
          </a:prstGeom>
        </p:spPr>
      </p:pic>
      <p:pic>
        <p:nvPicPr>
          <p:cNvPr id="13" name="Imagen 12">
            <a:extLst>
              <a:ext uri="{FF2B5EF4-FFF2-40B4-BE49-F238E27FC236}">
                <a16:creationId xmlns:a16="http://schemas.microsoft.com/office/drawing/2014/main" id="{176A18D0-EDBC-8F05-3E88-DA43096DBE0F}"/>
              </a:ext>
            </a:extLst>
          </p:cNvPr>
          <p:cNvPicPr>
            <a:picLocks noChangeAspect="1"/>
          </p:cNvPicPr>
          <p:nvPr/>
        </p:nvPicPr>
        <p:blipFill>
          <a:blip r:embed="rId6"/>
          <a:stretch>
            <a:fillRect/>
          </a:stretch>
        </p:blipFill>
        <p:spPr>
          <a:xfrm>
            <a:off x="1332093" y="5464443"/>
            <a:ext cx="3381847" cy="790685"/>
          </a:xfrm>
          <a:prstGeom prst="rect">
            <a:avLst/>
          </a:prstGeom>
        </p:spPr>
      </p:pic>
    </p:spTree>
    <p:extLst>
      <p:ext uri="{BB962C8B-B14F-4D97-AF65-F5344CB8AC3E}">
        <p14:creationId xmlns:p14="http://schemas.microsoft.com/office/powerpoint/2010/main" val="2167244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7C6FD1F-B25C-A6ED-9BE8-A83709100BFC}"/>
              </a:ext>
            </a:extLst>
          </p:cNvPr>
          <p:cNvPicPr>
            <a:picLocks noChangeAspect="1"/>
          </p:cNvPicPr>
          <p:nvPr/>
        </p:nvPicPr>
        <p:blipFill>
          <a:blip r:embed="rId2"/>
          <a:stretch>
            <a:fillRect/>
          </a:stretch>
        </p:blipFill>
        <p:spPr>
          <a:xfrm>
            <a:off x="1083737" y="324711"/>
            <a:ext cx="5636905" cy="3715070"/>
          </a:xfrm>
          <a:prstGeom prst="rect">
            <a:avLst/>
          </a:prstGeom>
        </p:spPr>
      </p:pic>
      <p:pic>
        <p:nvPicPr>
          <p:cNvPr id="7" name="Imagen 6">
            <a:extLst>
              <a:ext uri="{FF2B5EF4-FFF2-40B4-BE49-F238E27FC236}">
                <a16:creationId xmlns:a16="http://schemas.microsoft.com/office/drawing/2014/main" id="{091FBE5B-2A27-D194-7CC8-9628D0451B37}"/>
              </a:ext>
            </a:extLst>
          </p:cNvPr>
          <p:cNvPicPr>
            <a:picLocks noChangeAspect="1"/>
          </p:cNvPicPr>
          <p:nvPr/>
        </p:nvPicPr>
        <p:blipFill>
          <a:blip r:embed="rId3"/>
          <a:stretch>
            <a:fillRect/>
          </a:stretch>
        </p:blipFill>
        <p:spPr>
          <a:xfrm>
            <a:off x="6720642" y="1279672"/>
            <a:ext cx="5128232" cy="1351907"/>
          </a:xfrm>
          <a:prstGeom prst="rect">
            <a:avLst/>
          </a:prstGeom>
        </p:spPr>
      </p:pic>
      <p:pic>
        <p:nvPicPr>
          <p:cNvPr id="9" name="Imagen 8">
            <a:extLst>
              <a:ext uri="{FF2B5EF4-FFF2-40B4-BE49-F238E27FC236}">
                <a16:creationId xmlns:a16="http://schemas.microsoft.com/office/drawing/2014/main" id="{E8772798-1AC7-CE89-24C1-54C1926C569D}"/>
              </a:ext>
            </a:extLst>
          </p:cNvPr>
          <p:cNvPicPr>
            <a:picLocks noChangeAspect="1"/>
          </p:cNvPicPr>
          <p:nvPr/>
        </p:nvPicPr>
        <p:blipFill>
          <a:blip r:embed="rId4"/>
          <a:stretch>
            <a:fillRect/>
          </a:stretch>
        </p:blipFill>
        <p:spPr>
          <a:xfrm>
            <a:off x="6171696" y="2766937"/>
            <a:ext cx="5715797" cy="1000264"/>
          </a:xfrm>
          <a:prstGeom prst="rect">
            <a:avLst/>
          </a:prstGeom>
        </p:spPr>
      </p:pic>
      <p:pic>
        <p:nvPicPr>
          <p:cNvPr id="11" name="Imagen 10">
            <a:extLst>
              <a:ext uri="{FF2B5EF4-FFF2-40B4-BE49-F238E27FC236}">
                <a16:creationId xmlns:a16="http://schemas.microsoft.com/office/drawing/2014/main" id="{6E133ED9-750B-5A57-8AF8-E0B746D2CD5E}"/>
              </a:ext>
            </a:extLst>
          </p:cNvPr>
          <p:cNvPicPr>
            <a:picLocks noChangeAspect="1"/>
          </p:cNvPicPr>
          <p:nvPr/>
        </p:nvPicPr>
        <p:blipFill>
          <a:blip r:embed="rId5"/>
          <a:stretch>
            <a:fillRect/>
          </a:stretch>
        </p:blipFill>
        <p:spPr>
          <a:xfrm>
            <a:off x="1509011" y="4607592"/>
            <a:ext cx="5430522" cy="1371723"/>
          </a:xfrm>
          <a:prstGeom prst="rect">
            <a:avLst/>
          </a:prstGeom>
        </p:spPr>
      </p:pic>
      <p:pic>
        <p:nvPicPr>
          <p:cNvPr id="13" name="Imagen 12">
            <a:extLst>
              <a:ext uri="{FF2B5EF4-FFF2-40B4-BE49-F238E27FC236}">
                <a16:creationId xmlns:a16="http://schemas.microsoft.com/office/drawing/2014/main" id="{2109BD33-87F1-2759-034A-394B712EABCA}"/>
              </a:ext>
            </a:extLst>
          </p:cNvPr>
          <p:cNvPicPr>
            <a:picLocks noChangeAspect="1"/>
          </p:cNvPicPr>
          <p:nvPr/>
        </p:nvPicPr>
        <p:blipFill>
          <a:blip r:embed="rId6"/>
          <a:stretch>
            <a:fillRect/>
          </a:stretch>
        </p:blipFill>
        <p:spPr>
          <a:xfrm>
            <a:off x="6096000" y="5743214"/>
            <a:ext cx="5636905" cy="730247"/>
          </a:xfrm>
          <a:prstGeom prst="rect">
            <a:avLst/>
          </a:prstGeom>
        </p:spPr>
      </p:pic>
    </p:spTree>
    <p:extLst>
      <p:ext uri="{BB962C8B-B14F-4D97-AF65-F5344CB8AC3E}">
        <p14:creationId xmlns:p14="http://schemas.microsoft.com/office/powerpoint/2010/main" val="809415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9F403CA-E95E-15C8-7D02-8264076227C6}"/>
              </a:ext>
            </a:extLst>
          </p:cNvPr>
          <p:cNvPicPr>
            <a:picLocks noChangeAspect="1"/>
          </p:cNvPicPr>
          <p:nvPr/>
        </p:nvPicPr>
        <p:blipFill>
          <a:blip r:embed="rId2"/>
          <a:stretch>
            <a:fillRect/>
          </a:stretch>
        </p:blipFill>
        <p:spPr>
          <a:xfrm>
            <a:off x="5191204" y="792777"/>
            <a:ext cx="6470790" cy="1470384"/>
          </a:xfrm>
          <a:prstGeom prst="rect">
            <a:avLst/>
          </a:prstGeom>
        </p:spPr>
      </p:pic>
      <p:pic>
        <p:nvPicPr>
          <p:cNvPr id="7" name="Imagen 6">
            <a:extLst>
              <a:ext uri="{FF2B5EF4-FFF2-40B4-BE49-F238E27FC236}">
                <a16:creationId xmlns:a16="http://schemas.microsoft.com/office/drawing/2014/main" id="{3B8DDFA3-7E40-C251-FD6F-379800B868F3}"/>
              </a:ext>
            </a:extLst>
          </p:cNvPr>
          <p:cNvPicPr>
            <a:picLocks noChangeAspect="1"/>
          </p:cNvPicPr>
          <p:nvPr/>
        </p:nvPicPr>
        <p:blipFill>
          <a:blip r:embed="rId3"/>
          <a:stretch>
            <a:fillRect/>
          </a:stretch>
        </p:blipFill>
        <p:spPr>
          <a:xfrm>
            <a:off x="799085" y="2593213"/>
            <a:ext cx="6470791" cy="1671573"/>
          </a:xfrm>
          <a:prstGeom prst="rect">
            <a:avLst/>
          </a:prstGeom>
        </p:spPr>
      </p:pic>
    </p:spTree>
    <p:extLst>
      <p:ext uri="{BB962C8B-B14F-4D97-AF65-F5344CB8AC3E}">
        <p14:creationId xmlns:p14="http://schemas.microsoft.com/office/powerpoint/2010/main" val="4266766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5F3F9C5-E48A-7CFA-D9CE-B9843D32D199}"/>
              </a:ext>
            </a:extLst>
          </p:cNvPr>
          <p:cNvSpPr>
            <a:spLocks noGrp="1"/>
          </p:cNvSpPr>
          <p:nvPr>
            <p:ph idx="1"/>
          </p:nvPr>
        </p:nvSpPr>
        <p:spPr>
          <a:xfrm>
            <a:off x="373504" y="446529"/>
            <a:ext cx="11318823" cy="6029221"/>
          </a:xfrm>
        </p:spPr>
        <p:txBody>
          <a:bodyPr/>
          <a:lstStyle/>
          <a:p>
            <a:pPr marL="0" indent="0" algn="l">
              <a:buNone/>
            </a:pPr>
            <a:r>
              <a:rPr lang="es-MX" b="0" i="0" dirty="0">
                <a:solidFill>
                  <a:srgbClr val="1F1F1F"/>
                </a:solidFill>
                <a:effectLst/>
                <a:latin typeface="var(--cds-font-family-source-sans-pro)"/>
              </a:rPr>
              <a:t>En programación, una </a:t>
            </a:r>
            <a:r>
              <a:rPr lang="es-MX" b="1" i="0" dirty="0">
                <a:solidFill>
                  <a:srgbClr val="1F1F1F"/>
                </a:solidFill>
                <a:effectLst/>
                <a:latin typeface="unset"/>
              </a:rPr>
              <a:t>estructura de datos</a:t>
            </a:r>
            <a:r>
              <a:rPr lang="es-MX" b="0" i="0" dirty="0">
                <a:solidFill>
                  <a:srgbClr val="1F1F1F"/>
                </a:solidFill>
                <a:effectLst/>
                <a:latin typeface="var(--cds-font-family-source-sans-pro)"/>
              </a:rPr>
              <a:t> es un formato para organizar y almacenar datos. Es importante que conozcas las estructuras de datos porque las usarás con frecuencia cuando utilices R para el análisis de datos. Las estructuras de datos más comunes en el lenguaje de programación R incluyen: </a:t>
            </a:r>
          </a:p>
          <a:p>
            <a:pPr algn="l">
              <a:spcAft>
                <a:spcPts val="750"/>
              </a:spcAft>
              <a:buFont typeface="Arial" panose="020B0604020202020204" pitchFamily="34" charset="0"/>
              <a:buChar char="•"/>
            </a:pPr>
            <a:r>
              <a:rPr lang="es-MX" b="0" i="0" dirty="0">
                <a:solidFill>
                  <a:srgbClr val="1F1F1F"/>
                </a:solidFill>
                <a:effectLst/>
                <a:latin typeface="var(--cds-font-family-source-sans-pro)"/>
              </a:rPr>
              <a:t>Vectores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Marcos de datos</a:t>
            </a:r>
          </a:p>
          <a:p>
            <a:pPr algn="l">
              <a:spcAft>
                <a:spcPts val="750"/>
              </a:spcAft>
              <a:buFont typeface="Arial" panose="020B0604020202020204" pitchFamily="34" charset="0"/>
              <a:buChar char="•"/>
            </a:pPr>
            <a:r>
              <a:rPr lang="es-MX" b="0" i="0" dirty="0">
                <a:solidFill>
                  <a:srgbClr val="1F1F1F"/>
                </a:solidFill>
                <a:effectLst/>
                <a:latin typeface="var(--cds-font-family-source-sans-pro)"/>
              </a:rPr>
              <a:t>Matrices</a:t>
            </a:r>
          </a:p>
          <a:p>
            <a:pPr algn="l">
              <a:spcAft>
                <a:spcPts val="750"/>
              </a:spcAft>
              <a:buFont typeface="Arial" panose="020B0604020202020204" pitchFamily="34" charset="0"/>
              <a:buChar char="•"/>
            </a:pPr>
            <a:r>
              <a:rPr lang="es-MX" b="0" i="0" dirty="0">
                <a:solidFill>
                  <a:srgbClr val="1F1F1F"/>
                </a:solidFill>
                <a:effectLst/>
                <a:latin typeface="var(--cds-font-family-source-sans-pro)"/>
              </a:rPr>
              <a:t>Rangos</a:t>
            </a:r>
          </a:p>
          <a:p>
            <a:pPr marL="0" indent="0">
              <a:buNone/>
            </a:pPr>
            <a:r>
              <a:rPr lang="es-MX" b="0" i="0" dirty="0">
                <a:solidFill>
                  <a:srgbClr val="1F1F1F"/>
                </a:solidFill>
                <a:effectLst/>
                <a:latin typeface="Source Sans Pro" panose="020B0503030403020204" pitchFamily="34" charset="0"/>
              </a:rPr>
              <a:t>Existen dos tipos de vectores: </a:t>
            </a:r>
            <a:r>
              <a:rPr lang="es-MX" b="1" i="0" dirty="0">
                <a:solidFill>
                  <a:srgbClr val="1F1F1F"/>
                </a:solidFill>
                <a:effectLst/>
                <a:latin typeface="unset"/>
              </a:rPr>
              <a:t>vectores atómicos</a:t>
            </a:r>
            <a:r>
              <a:rPr lang="es-MX" b="0" i="0" dirty="0">
                <a:solidFill>
                  <a:srgbClr val="1F1F1F"/>
                </a:solidFill>
                <a:effectLst/>
                <a:latin typeface="Source Sans Pro" panose="020B0503030403020204" pitchFamily="34" charset="0"/>
              </a:rPr>
              <a:t> y</a:t>
            </a:r>
            <a:r>
              <a:rPr lang="es-MX" b="1" i="0" dirty="0">
                <a:solidFill>
                  <a:srgbClr val="1F1F1F"/>
                </a:solidFill>
                <a:effectLst/>
                <a:latin typeface="unset"/>
              </a:rPr>
              <a:t> listas</a:t>
            </a:r>
            <a:r>
              <a:rPr lang="es-MX" b="0" i="0" dirty="0">
                <a:solidFill>
                  <a:srgbClr val="1F1F1F"/>
                </a:solidFill>
                <a:effectLst/>
                <a:latin typeface="Source Sans Pro" panose="020B0503030403020204" pitchFamily="34" charset="0"/>
              </a:rPr>
              <a:t>. </a:t>
            </a:r>
            <a:endParaRPr lang="es-MX" dirty="0"/>
          </a:p>
        </p:txBody>
      </p:sp>
    </p:spTree>
    <p:extLst>
      <p:ext uri="{BB962C8B-B14F-4D97-AF65-F5344CB8AC3E}">
        <p14:creationId xmlns:p14="http://schemas.microsoft.com/office/powerpoint/2010/main" val="2213084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A57166E-05E7-3AE2-EAA8-140563D4424D}"/>
              </a:ext>
            </a:extLst>
          </p:cNvPr>
          <p:cNvPicPr>
            <a:picLocks noChangeAspect="1"/>
          </p:cNvPicPr>
          <p:nvPr/>
        </p:nvPicPr>
        <p:blipFill>
          <a:blip r:embed="rId2"/>
          <a:stretch>
            <a:fillRect/>
          </a:stretch>
        </p:blipFill>
        <p:spPr>
          <a:xfrm>
            <a:off x="465982" y="319193"/>
            <a:ext cx="7373806" cy="2169174"/>
          </a:xfrm>
          <a:prstGeom prst="rect">
            <a:avLst/>
          </a:prstGeom>
        </p:spPr>
      </p:pic>
      <p:pic>
        <p:nvPicPr>
          <p:cNvPr id="7" name="Imagen 6">
            <a:extLst>
              <a:ext uri="{FF2B5EF4-FFF2-40B4-BE49-F238E27FC236}">
                <a16:creationId xmlns:a16="http://schemas.microsoft.com/office/drawing/2014/main" id="{F21C534D-5340-C4CD-AACD-857CC51A968A}"/>
              </a:ext>
            </a:extLst>
          </p:cNvPr>
          <p:cNvPicPr>
            <a:picLocks noChangeAspect="1"/>
          </p:cNvPicPr>
          <p:nvPr/>
        </p:nvPicPr>
        <p:blipFill>
          <a:blip r:embed="rId3"/>
          <a:stretch>
            <a:fillRect/>
          </a:stretch>
        </p:blipFill>
        <p:spPr>
          <a:xfrm>
            <a:off x="4613297" y="2488367"/>
            <a:ext cx="7215115" cy="4050440"/>
          </a:xfrm>
          <a:prstGeom prst="rect">
            <a:avLst/>
          </a:prstGeom>
        </p:spPr>
      </p:pic>
    </p:spTree>
    <p:extLst>
      <p:ext uri="{BB962C8B-B14F-4D97-AF65-F5344CB8AC3E}">
        <p14:creationId xmlns:p14="http://schemas.microsoft.com/office/powerpoint/2010/main" val="1975196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E968EF-54E1-C660-C3AA-3FB8C2423091}"/>
              </a:ext>
            </a:extLst>
          </p:cNvPr>
          <p:cNvSpPr>
            <a:spLocks noGrp="1"/>
          </p:cNvSpPr>
          <p:nvPr>
            <p:ph idx="1"/>
          </p:nvPr>
        </p:nvSpPr>
        <p:spPr>
          <a:xfrm>
            <a:off x="838200" y="642284"/>
            <a:ext cx="10515600" cy="4351338"/>
          </a:xfrm>
        </p:spPr>
        <p:txBody>
          <a:bodyPr>
            <a:normAutofit/>
          </a:bodyPr>
          <a:lstStyle/>
          <a:p>
            <a:pPr marL="0" indent="0" algn="l">
              <a:buNone/>
            </a:pPr>
            <a:r>
              <a:rPr lang="es-MX" sz="2400" b="1" i="0" dirty="0">
                <a:solidFill>
                  <a:srgbClr val="1F1F1F"/>
                </a:solidFill>
                <a:effectLst/>
                <a:latin typeface="unset"/>
              </a:rPr>
              <a:t>			Vectores atómicos </a:t>
            </a:r>
            <a:endParaRPr lang="es-MX" sz="2400" b="1" i="0" dirty="0">
              <a:solidFill>
                <a:srgbClr val="1F1F1F"/>
              </a:solidFill>
              <a:effectLst/>
              <a:latin typeface="var(--cds-font-family-source-sans-pro)"/>
            </a:endParaRPr>
          </a:p>
          <a:p>
            <a:pPr marL="0" indent="0" algn="l">
              <a:buNone/>
            </a:pPr>
            <a:r>
              <a:rPr lang="es-MX" sz="2400" b="0" i="0" dirty="0">
                <a:solidFill>
                  <a:srgbClr val="1F1F1F"/>
                </a:solidFill>
                <a:effectLst/>
                <a:latin typeface="var(--cds-font-family-source-sans-pro)"/>
              </a:rPr>
              <a:t>Primero, repasaremos los diferentes tipos de vectores atómicos. Luego, aprenderás cómo utilizar el código R para crear, identificar y nombrar a los vectores. </a:t>
            </a:r>
          </a:p>
          <a:p>
            <a:pPr marL="0" indent="0" algn="l">
              <a:buNone/>
            </a:pPr>
            <a:r>
              <a:rPr lang="es-MX" sz="2400" dirty="0">
                <a:solidFill>
                  <a:srgbClr val="1F1F1F"/>
                </a:solidFill>
                <a:latin typeface="var(--cds-font-family-source-sans-pro)"/>
              </a:rPr>
              <a:t>U</a:t>
            </a:r>
            <a:r>
              <a:rPr lang="es-MX" sz="2400" b="0" i="0" dirty="0">
                <a:solidFill>
                  <a:srgbClr val="1F1F1F"/>
                </a:solidFill>
                <a:effectLst/>
                <a:latin typeface="var(--cds-font-family-source-sans-pro)"/>
              </a:rPr>
              <a:t>n </a:t>
            </a:r>
            <a:r>
              <a:rPr lang="es-MX" sz="2400" b="1" i="0" dirty="0">
                <a:solidFill>
                  <a:srgbClr val="1F1F1F"/>
                </a:solidFill>
                <a:effectLst/>
                <a:latin typeface="unset"/>
              </a:rPr>
              <a:t>vector</a:t>
            </a:r>
            <a:r>
              <a:rPr lang="es-MX" sz="2400" b="0" i="0" dirty="0">
                <a:solidFill>
                  <a:srgbClr val="1F1F1F"/>
                </a:solidFill>
                <a:effectLst/>
                <a:latin typeface="var(--cds-font-family-source-sans-pro)"/>
              </a:rPr>
              <a:t> es un grupo de elementos de datos del </a:t>
            </a:r>
            <a:r>
              <a:rPr lang="es-MX" sz="2400" b="0" i="1" dirty="0">
                <a:solidFill>
                  <a:srgbClr val="1F1F1F"/>
                </a:solidFill>
                <a:effectLst/>
                <a:latin typeface="var(--cds-font-family-source-sans-pro)"/>
              </a:rPr>
              <a:t>mismo</a:t>
            </a:r>
            <a:r>
              <a:rPr lang="es-MX" sz="2400" b="0" i="0" dirty="0">
                <a:solidFill>
                  <a:srgbClr val="1F1F1F"/>
                </a:solidFill>
                <a:effectLst/>
                <a:latin typeface="var(--cds-font-family-source-sans-pro)"/>
              </a:rPr>
              <a:t> tipo almacenado en una secuencia en R.</a:t>
            </a:r>
          </a:p>
          <a:p>
            <a:pPr marL="0" indent="0" algn="l">
              <a:buNone/>
            </a:pPr>
            <a:r>
              <a:rPr lang="es-MX" sz="2400" b="0" i="0" dirty="0">
                <a:solidFill>
                  <a:srgbClr val="1F1F1F"/>
                </a:solidFill>
                <a:effectLst/>
                <a:latin typeface="var(--cds-font-family-source-sans-pro)"/>
              </a:rPr>
              <a:t>Existen seis tipos primarios de vectores atómicos: lógicos, enteros, dobles, carácter (que contiene cadenas), complejos y sin formato. </a:t>
            </a:r>
          </a:p>
          <a:p>
            <a:pPr marL="0" indent="0">
              <a:buNone/>
            </a:pPr>
            <a:endParaRPr lang="es-MX" sz="2400" dirty="0"/>
          </a:p>
        </p:txBody>
      </p:sp>
      <p:pic>
        <p:nvPicPr>
          <p:cNvPr id="5" name="Imagen 4">
            <a:extLst>
              <a:ext uri="{FF2B5EF4-FFF2-40B4-BE49-F238E27FC236}">
                <a16:creationId xmlns:a16="http://schemas.microsoft.com/office/drawing/2014/main" id="{546C1C18-4A15-2253-CFB1-72EAE6CE3DA3}"/>
              </a:ext>
            </a:extLst>
          </p:cNvPr>
          <p:cNvPicPr>
            <a:picLocks noChangeAspect="1"/>
          </p:cNvPicPr>
          <p:nvPr/>
        </p:nvPicPr>
        <p:blipFill>
          <a:blip r:embed="rId2"/>
          <a:srcRect b="61506"/>
          <a:stretch/>
        </p:blipFill>
        <p:spPr>
          <a:xfrm>
            <a:off x="491988" y="3835587"/>
            <a:ext cx="10750823" cy="2729753"/>
          </a:xfrm>
          <a:prstGeom prst="rect">
            <a:avLst/>
          </a:prstGeom>
        </p:spPr>
      </p:pic>
    </p:spTree>
    <p:extLst>
      <p:ext uri="{BB962C8B-B14F-4D97-AF65-F5344CB8AC3E}">
        <p14:creationId xmlns:p14="http://schemas.microsoft.com/office/powerpoint/2010/main" val="2292106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DC3B4F5-EFB3-C953-2F80-F81911F5D601}"/>
              </a:ext>
            </a:extLst>
          </p:cNvPr>
          <p:cNvSpPr>
            <a:spLocks noGrp="1"/>
          </p:cNvSpPr>
          <p:nvPr>
            <p:ph idx="1"/>
          </p:nvPr>
        </p:nvSpPr>
        <p:spPr>
          <a:xfrm>
            <a:off x="567017" y="3173506"/>
            <a:ext cx="11057965" cy="2891118"/>
          </a:xfrm>
        </p:spPr>
        <p:txBody>
          <a:bodyPr>
            <a:noAutofit/>
          </a:bodyPr>
          <a:lstStyle/>
          <a:p>
            <a:pPr marL="0" indent="0">
              <a:buNone/>
            </a:pPr>
            <a:r>
              <a:rPr lang="es-MX" sz="1600" dirty="0">
                <a:latin typeface="Arial" panose="020B0604020202020204" pitchFamily="34" charset="0"/>
                <a:cs typeface="Arial" panose="020B0604020202020204" pitchFamily="34" charset="0"/>
              </a:rPr>
              <a:t>Cada vector que creas tendrá dos propiedades clave: tipo y longitud.  </a:t>
            </a:r>
          </a:p>
          <a:p>
            <a:pPr marL="0" indent="0">
              <a:buNone/>
            </a:pPr>
            <a:r>
              <a:rPr lang="es-MX" sz="1600" dirty="0" err="1">
                <a:latin typeface="Arial" panose="020B0604020202020204" pitchFamily="34" charset="0"/>
                <a:cs typeface="Arial" panose="020B0604020202020204" pitchFamily="34" charset="0"/>
              </a:rPr>
              <a:t>typeof</a:t>
            </a:r>
            <a:r>
              <a:rPr lang="es-MX" sz="1600" dirty="0">
                <a:latin typeface="Arial" panose="020B0604020202020204" pitchFamily="34" charset="0"/>
                <a:cs typeface="Arial" panose="020B0604020202020204" pitchFamily="34" charset="0"/>
              </a:rPr>
              <a:t>()   &amp;  </a:t>
            </a:r>
            <a:r>
              <a:rPr lang="es-MX" sz="1600" dirty="0" err="1">
                <a:latin typeface="Arial" panose="020B0604020202020204" pitchFamily="34" charset="0"/>
                <a:cs typeface="Arial" panose="020B0604020202020204" pitchFamily="34" charset="0"/>
              </a:rPr>
              <a:t>length</a:t>
            </a:r>
            <a:r>
              <a:rPr lang="es-MX" sz="1600" dirty="0">
                <a:latin typeface="Arial" panose="020B0604020202020204" pitchFamily="34" charset="0"/>
                <a:cs typeface="Arial" panose="020B0604020202020204" pitchFamily="34" charset="0"/>
              </a:rPr>
              <a:t>()</a:t>
            </a:r>
          </a:p>
          <a:p>
            <a:pPr marL="0" indent="0">
              <a:buNone/>
            </a:pPr>
            <a:r>
              <a:rPr lang="es-MX" sz="1600" b="0" i="0" dirty="0">
                <a:solidFill>
                  <a:srgbClr val="1F1F1F"/>
                </a:solidFill>
                <a:effectLst/>
                <a:latin typeface="Arial" panose="020B0604020202020204" pitchFamily="34" charset="0"/>
                <a:cs typeface="Arial" panose="020B0604020202020204" pitchFamily="34" charset="0"/>
              </a:rPr>
              <a:t>Puedes nombrar los elementos de un vector con la función </a:t>
            </a:r>
            <a:r>
              <a:rPr lang="es-MX" sz="1600" b="1" i="0" dirty="0" err="1">
                <a:solidFill>
                  <a:srgbClr val="1F1F1F"/>
                </a:solidFill>
                <a:effectLst/>
                <a:latin typeface="Arial" panose="020B0604020202020204" pitchFamily="34" charset="0"/>
                <a:cs typeface="Arial" panose="020B0604020202020204" pitchFamily="34" charset="0"/>
              </a:rPr>
              <a:t>names</a:t>
            </a:r>
            <a:r>
              <a:rPr lang="es-MX" sz="1600" b="1" i="0" dirty="0">
                <a:solidFill>
                  <a:srgbClr val="1F1F1F"/>
                </a:solidFill>
                <a:effectLst/>
                <a:latin typeface="Arial" panose="020B0604020202020204" pitchFamily="34" charset="0"/>
                <a:cs typeface="Arial" panose="020B0604020202020204" pitchFamily="34" charset="0"/>
              </a:rPr>
              <a:t>()</a:t>
            </a:r>
          </a:p>
          <a:p>
            <a:pPr algn="l"/>
            <a:r>
              <a:rPr lang="es-MX" sz="1600" b="1" i="0" dirty="0">
                <a:solidFill>
                  <a:srgbClr val="1F1F1F"/>
                </a:solidFill>
                <a:effectLst/>
                <a:latin typeface="Arial" panose="020B0604020202020204" pitchFamily="34" charset="0"/>
                <a:cs typeface="Arial" panose="020B0604020202020204" pitchFamily="34" charset="0"/>
              </a:rPr>
              <a:t>x &lt;- c(1, 3, 5)</a:t>
            </a:r>
            <a:endParaRPr lang="es-MX" sz="16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600" b="0" i="0" dirty="0">
                <a:solidFill>
                  <a:srgbClr val="1F1F1F"/>
                </a:solidFill>
                <a:effectLst/>
                <a:latin typeface="Arial" panose="020B0604020202020204" pitchFamily="34" charset="0"/>
                <a:cs typeface="Arial" panose="020B0604020202020204" pitchFamily="34" charset="0"/>
              </a:rPr>
              <a:t>Puedes utilizar la función </a:t>
            </a:r>
            <a:r>
              <a:rPr lang="es-MX" sz="1600" b="0" i="0" dirty="0" err="1">
                <a:solidFill>
                  <a:srgbClr val="1F1F1F"/>
                </a:solidFill>
                <a:effectLst/>
                <a:latin typeface="Arial" panose="020B0604020202020204" pitchFamily="34" charset="0"/>
                <a:cs typeface="Arial" panose="020B0604020202020204" pitchFamily="34" charset="0"/>
              </a:rPr>
              <a:t>names</a:t>
            </a:r>
            <a:r>
              <a:rPr lang="es-MX" sz="1600" b="0" i="0" dirty="0">
                <a:solidFill>
                  <a:srgbClr val="1F1F1F"/>
                </a:solidFill>
                <a:effectLst/>
                <a:latin typeface="Arial" panose="020B0604020202020204" pitchFamily="34" charset="0"/>
                <a:cs typeface="Arial" panose="020B0604020202020204" pitchFamily="34" charset="0"/>
              </a:rPr>
              <a:t>() para asignar un nombre diferente a cada elemento del vector. </a:t>
            </a:r>
          </a:p>
          <a:p>
            <a:pPr algn="l"/>
            <a:r>
              <a:rPr lang="es-MX" sz="1600" b="1" i="0" dirty="0" err="1">
                <a:solidFill>
                  <a:srgbClr val="1F1F1F"/>
                </a:solidFill>
                <a:effectLst/>
                <a:latin typeface="Arial" panose="020B0604020202020204" pitchFamily="34" charset="0"/>
                <a:cs typeface="Arial" panose="020B0604020202020204" pitchFamily="34" charset="0"/>
              </a:rPr>
              <a:t>names</a:t>
            </a:r>
            <a:r>
              <a:rPr lang="es-MX" sz="1600" b="1" i="0" dirty="0">
                <a:solidFill>
                  <a:srgbClr val="1F1F1F"/>
                </a:solidFill>
                <a:effectLst/>
                <a:latin typeface="Arial" panose="020B0604020202020204" pitchFamily="34" charset="0"/>
                <a:cs typeface="Arial" panose="020B0604020202020204" pitchFamily="34" charset="0"/>
              </a:rPr>
              <a:t>(x) &lt;- c("a", "b", "c")</a:t>
            </a:r>
            <a:endParaRPr lang="es-MX" sz="16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600" b="0" i="0" dirty="0">
                <a:solidFill>
                  <a:srgbClr val="1F1F1F"/>
                </a:solidFill>
                <a:effectLst/>
                <a:latin typeface="Arial" panose="020B0604020202020204" pitchFamily="34" charset="0"/>
                <a:cs typeface="Arial" panose="020B0604020202020204" pitchFamily="34" charset="0"/>
              </a:rPr>
              <a:t>Las </a:t>
            </a:r>
            <a:r>
              <a:rPr lang="es-MX" sz="1600" b="1" i="0" dirty="0">
                <a:solidFill>
                  <a:srgbClr val="1F1F1F"/>
                </a:solidFill>
                <a:effectLst/>
                <a:latin typeface="Arial" panose="020B0604020202020204" pitchFamily="34" charset="0"/>
                <a:cs typeface="Arial" panose="020B0604020202020204" pitchFamily="34" charset="0"/>
              </a:rPr>
              <a:t>listas </a:t>
            </a:r>
            <a:r>
              <a:rPr lang="es-MX" sz="1600" b="0" i="0" dirty="0">
                <a:solidFill>
                  <a:srgbClr val="1F1F1F"/>
                </a:solidFill>
                <a:effectLst/>
                <a:latin typeface="Arial" panose="020B0604020202020204" pitchFamily="34" charset="0"/>
                <a:cs typeface="Arial" panose="020B0604020202020204" pitchFamily="34" charset="0"/>
              </a:rPr>
              <a:t>son diferentes de los vectores atómicos porque sus elementos pueden ser de cualquier tipo, por ejemplo, fechas, marcos de datos, vectores, matrices y más. Las listas pueden también contener otras listas. </a:t>
            </a:r>
          </a:p>
          <a:p>
            <a:pPr marL="0" indent="0" algn="l">
              <a:buNone/>
            </a:pPr>
            <a:r>
              <a:rPr lang="es-MX" sz="1600" b="0" i="0" dirty="0">
                <a:solidFill>
                  <a:srgbClr val="1F1F1F"/>
                </a:solidFill>
                <a:effectLst/>
                <a:latin typeface="Arial" panose="020B0604020202020204" pitchFamily="34" charset="0"/>
                <a:cs typeface="Arial" panose="020B0604020202020204" pitchFamily="34" charset="0"/>
              </a:rPr>
              <a:t>Puedes crear una lista con la función </a:t>
            </a:r>
            <a:r>
              <a:rPr lang="es-MX" sz="1600" b="1" i="0" dirty="0" err="1">
                <a:solidFill>
                  <a:srgbClr val="1F1F1F"/>
                </a:solidFill>
                <a:effectLst/>
                <a:latin typeface="Arial" panose="020B0604020202020204" pitchFamily="34" charset="0"/>
                <a:cs typeface="Arial" panose="020B0604020202020204" pitchFamily="34" charset="0"/>
              </a:rPr>
              <a:t>list</a:t>
            </a:r>
            <a:r>
              <a:rPr lang="es-MX" sz="1600" b="1" i="0" dirty="0">
                <a:solidFill>
                  <a:srgbClr val="1F1F1F"/>
                </a:solidFill>
                <a:effectLst/>
                <a:latin typeface="Arial" panose="020B0604020202020204" pitchFamily="34" charset="0"/>
                <a:cs typeface="Arial" panose="020B0604020202020204" pitchFamily="34" charset="0"/>
              </a:rPr>
              <a:t>()</a:t>
            </a:r>
            <a:r>
              <a:rPr lang="es-MX" sz="1600" b="0" i="0" dirty="0">
                <a:solidFill>
                  <a:srgbClr val="1F1F1F"/>
                </a:solidFill>
                <a:effectLst/>
                <a:latin typeface="Arial" panose="020B0604020202020204" pitchFamily="34" charset="0"/>
                <a:cs typeface="Arial" panose="020B0604020202020204" pitchFamily="34" charset="0"/>
              </a:rPr>
              <a:t>.utiliza la función </a:t>
            </a:r>
            <a:r>
              <a:rPr lang="es-MX" sz="1600" b="0" i="0" dirty="0" err="1">
                <a:solidFill>
                  <a:srgbClr val="1F1F1F"/>
                </a:solidFill>
                <a:effectLst/>
                <a:latin typeface="Arial" panose="020B0604020202020204" pitchFamily="34" charset="0"/>
                <a:cs typeface="Arial" panose="020B0604020202020204" pitchFamily="34" charset="0"/>
              </a:rPr>
              <a:t>str</a:t>
            </a:r>
            <a:r>
              <a:rPr lang="es-MX" sz="1600" b="0" i="0" dirty="0">
                <a:solidFill>
                  <a:srgbClr val="1F1F1F"/>
                </a:solidFill>
                <a:effectLst/>
                <a:latin typeface="Arial" panose="020B0604020202020204" pitchFamily="34" charset="0"/>
                <a:cs typeface="Arial" panose="020B0604020202020204" pitchFamily="34" charset="0"/>
              </a:rPr>
              <a:t>() para saber tipos de elementos</a:t>
            </a:r>
          </a:p>
          <a:p>
            <a:pPr marL="0" indent="0" algn="l">
              <a:buNone/>
            </a:pPr>
            <a:r>
              <a:rPr lang="es-MX" sz="1600" b="0" i="0" dirty="0">
                <a:solidFill>
                  <a:srgbClr val="1F1F1F"/>
                </a:solidFill>
                <a:effectLst/>
                <a:latin typeface="Arial" panose="020B0604020202020204" pitchFamily="34" charset="0"/>
                <a:cs typeface="Arial" panose="020B0604020202020204" pitchFamily="34" charset="0"/>
              </a:rPr>
              <a:t>Puedes nombrar los elementos de una lista cuando la creas con la función </a:t>
            </a:r>
            <a:r>
              <a:rPr lang="es-MX" sz="1600" b="0" i="0" dirty="0" err="1">
                <a:solidFill>
                  <a:srgbClr val="1F1F1F"/>
                </a:solidFill>
                <a:effectLst/>
                <a:latin typeface="Arial" panose="020B0604020202020204" pitchFamily="34" charset="0"/>
                <a:cs typeface="Arial" panose="020B0604020202020204" pitchFamily="34" charset="0"/>
              </a:rPr>
              <a:t>list</a:t>
            </a:r>
            <a:r>
              <a:rPr lang="es-MX" sz="1600" b="0" i="0" dirty="0">
                <a:solidFill>
                  <a:srgbClr val="1F1F1F"/>
                </a:solidFill>
                <a:effectLst/>
                <a:latin typeface="Arial" panose="020B0604020202020204" pitchFamily="34" charset="0"/>
                <a:cs typeface="Arial" panose="020B0604020202020204" pitchFamily="34" charset="0"/>
              </a:rPr>
              <a:t>():</a:t>
            </a:r>
          </a:p>
          <a:p>
            <a:pPr marL="0" indent="0" algn="l">
              <a:buNone/>
            </a:pPr>
            <a:r>
              <a:rPr lang="en-US" sz="1200" b="1" i="0" dirty="0">
                <a:solidFill>
                  <a:srgbClr val="1F1F1F"/>
                </a:solidFill>
                <a:effectLst/>
                <a:latin typeface="Courier"/>
              </a:rPr>
              <a:t>list('Chicago' = 1, 'New York' = 2, 'Los Angeles' = 3)</a:t>
            </a:r>
            <a:endParaRPr lang="es-MX" sz="1800" b="0" i="0" dirty="0">
              <a:solidFill>
                <a:srgbClr val="1F1F1F"/>
              </a:solidFill>
              <a:effectLst/>
              <a:latin typeface="Arial" panose="020B0604020202020204" pitchFamily="34" charset="0"/>
              <a:cs typeface="Arial" panose="020B0604020202020204" pitchFamily="34" charset="0"/>
            </a:endParaRPr>
          </a:p>
          <a:p>
            <a:pPr marL="0" indent="0">
              <a:buNone/>
            </a:pPr>
            <a:endParaRPr lang="es-MX" sz="1600" dirty="0">
              <a:latin typeface="Arial" panose="020B0604020202020204" pitchFamily="34" charset="0"/>
              <a:cs typeface="Arial" panose="020B0604020202020204" pitchFamily="34" charset="0"/>
            </a:endParaRPr>
          </a:p>
        </p:txBody>
      </p:sp>
      <p:pic>
        <p:nvPicPr>
          <p:cNvPr id="4" name="Imagen 3">
            <a:extLst>
              <a:ext uri="{FF2B5EF4-FFF2-40B4-BE49-F238E27FC236}">
                <a16:creationId xmlns:a16="http://schemas.microsoft.com/office/drawing/2014/main" id="{58C965A4-AA12-C1FC-017E-46AB853394D3}"/>
              </a:ext>
            </a:extLst>
          </p:cNvPr>
          <p:cNvPicPr>
            <a:picLocks noChangeAspect="1"/>
          </p:cNvPicPr>
          <p:nvPr/>
        </p:nvPicPr>
        <p:blipFill>
          <a:blip r:embed="rId2"/>
          <a:srcRect t="46373" r="17967"/>
          <a:stretch/>
        </p:blipFill>
        <p:spPr>
          <a:xfrm>
            <a:off x="2562314" y="161364"/>
            <a:ext cx="6704782" cy="2891118"/>
          </a:xfrm>
          <a:prstGeom prst="rect">
            <a:avLst/>
          </a:prstGeom>
        </p:spPr>
      </p:pic>
    </p:spTree>
    <p:extLst>
      <p:ext uri="{BB962C8B-B14F-4D97-AF65-F5344CB8AC3E}">
        <p14:creationId xmlns:p14="http://schemas.microsoft.com/office/powerpoint/2010/main" val="28749034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BABEAD41-22C8-7850-EFD8-D9DFD5B2EDBA}"/>
              </a:ext>
            </a:extLst>
          </p:cNvPr>
          <p:cNvSpPr>
            <a:spLocks noGrp="1"/>
          </p:cNvSpPr>
          <p:nvPr>
            <p:ph idx="1"/>
          </p:nvPr>
        </p:nvSpPr>
        <p:spPr>
          <a:xfrm>
            <a:off x="340658" y="336177"/>
            <a:ext cx="11170023" cy="5970494"/>
          </a:xfrm>
        </p:spPr>
        <p:txBody>
          <a:bodyPr/>
          <a:lstStyle/>
          <a:p>
            <a:pPr marL="0" indent="0" algn="ctr">
              <a:buNone/>
            </a:pPr>
            <a:r>
              <a:rPr lang="es-MX" dirty="0"/>
              <a:t>Fechas y Horas</a:t>
            </a:r>
          </a:p>
          <a:p>
            <a:pPr marL="0" indent="0" algn="ctr">
              <a:buNone/>
            </a:pPr>
            <a:endParaRPr lang="es-MX" dirty="0"/>
          </a:p>
          <a:p>
            <a:pPr marL="0" indent="0">
              <a:buNone/>
            </a:pPr>
            <a:r>
              <a:rPr lang="es-MX" sz="1800" b="0" i="0" dirty="0">
                <a:solidFill>
                  <a:srgbClr val="1F1F1F"/>
                </a:solidFill>
                <a:effectLst/>
                <a:latin typeface="Arial" panose="020B0604020202020204" pitchFamily="34" charset="0"/>
                <a:cs typeface="Arial" panose="020B0604020202020204" pitchFamily="34" charset="0"/>
              </a:rPr>
              <a:t>La hora se expresa en UTC, que quiere decir Hora Universal Coordinada, comúnmente conocida como tiempo civil. Este es el estándar principal que regula los relojes y la hora mundial.</a:t>
            </a:r>
          </a:p>
          <a:p>
            <a:pPr marL="0" indent="0" algn="l">
              <a:buNone/>
            </a:pPr>
            <a:r>
              <a:rPr lang="es-MX" sz="1800" b="1" i="0" dirty="0" err="1">
                <a:solidFill>
                  <a:srgbClr val="1F1F1F"/>
                </a:solidFill>
                <a:effectLst/>
                <a:latin typeface="Arial" panose="020B0604020202020204" pitchFamily="34" charset="0"/>
                <a:cs typeface="Arial" panose="020B0604020202020204" pitchFamily="34" charset="0"/>
              </a:rPr>
              <a:t>today</a:t>
            </a:r>
            <a:r>
              <a:rPr lang="es-MX" sz="1800" b="1" i="0" dirty="0">
                <a:solidFill>
                  <a:srgbClr val="1F1F1F"/>
                </a:solidFill>
                <a:effectLst/>
                <a:latin typeface="Arial" panose="020B0604020202020204" pitchFamily="34" charset="0"/>
                <a:cs typeface="Arial" panose="020B0604020202020204" pitchFamily="34" charset="0"/>
              </a:rPr>
              <a:t>()</a:t>
            </a:r>
            <a:endParaRPr lang="es-MX" sz="18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800" b="1" i="0" dirty="0" err="1">
                <a:solidFill>
                  <a:srgbClr val="1F1F1F"/>
                </a:solidFill>
                <a:effectLst/>
                <a:latin typeface="Arial" panose="020B0604020202020204" pitchFamily="34" charset="0"/>
                <a:cs typeface="Arial" panose="020B0604020202020204" pitchFamily="34" charset="0"/>
              </a:rPr>
              <a:t>now</a:t>
            </a:r>
            <a:r>
              <a:rPr lang="es-MX" sz="1800" b="1" i="0" dirty="0">
                <a:solidFill>
                  <a:srgbClr val="1F1F1F"/>
                </a:solidFill>
                <a:effectLst/>
                <a:latin typeface="Arial" panose="020B0604020202020204" pitchFamily="34" charset="0"/>
                <a:cs typeface="Arial" panose="020B0604020202020204" pitchFamily="34" charset="0"/>
              </a:rPr>
              <a:t>()</a:t>
            </a:r>
            <a:endParaRPr lang="es-MX" sz="1800" b="0" i="0" dirty="0">
              <a:solidFill>
                <a:srgbClr val="1F1F1F"/>
              </a:solidFill>
              <a:effectLst/>
              <a:latin typeface="Arial" panose="020B0604020202020204" pitchFamily="34" charset="0"/>
              <a:cs typeface="Arial" panose="020B0604020202020204" pitchFamily="34" charset="0"/>
            </a:endParaRPr>
          </a:p>
          <a:p>
            <a:pPr algn="l"/>
            <a:r>
              <a:rPr lang="es-MX" sz="1800" b="1" i="0" dirty="0" err="1">
                <a:solidFill>
                  <a:srgbClr val="1F1F1F"/>
                </a:solidFill>
                <a:effectLst/>
                <a:latin typeface="Arial" panose="020B0604020202020204" pitchFamily="34" charset="0"/>
                <a:cs typeface="Arial" panose="020B0604020202020204" pitchFamily="34" charset="0"/>
              </a:rPr>
              <a:t>ymd</a:t>
            </a:r>
            <a:r>
              <a:rPr lang="es-MX" sz="1800" b="1" i="0" dirty="0">
                <a:solidFill>
                  <a:srgbClr val="1F1F1F"/>
                </a:solidFill>
                <a:effectLst/>
                <a:latin typeface="Arial" panose="020B0604020202020204" pitchFamily="34" charset="0"/>
                <a:cs typeface="Arial" panose="020B0604020202020204" pitchFamily="34" charset="0"/>
              </a:rPr>
              <a:t>("2021-01-20")</a:t>
            </a:r>
            <a:endParaRPr lang="es-MX" sz="18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800" b="0" i="0" dirty="0">
                <a:solidFill>
                  <a:srgbClr val="1F1F1F"/>
                </a:solidFill>
                <a:effectLst/>
                <a:latin typeface="Arial" panose="020B0604020202020204" pitchFamily="34" charset="0"/>
                <a:cs typeface="Arial" panose="020B0604020202020204" pitchFamily="34" charset="0"/>
              </a:rPr>
              <a:t>Funciona de la misma forma en cualquier orden. Por ejemplo, mes, día y año. R arroja como resultado la fecha en el formato </a:t>
            </a:r>
            <a:r>
              <a:rPr lang="es-MX" sz="1800" b="0" i="0" dirty="0" err="1">
                <a:solidFill>
                  <a:srgbClr val="1F1F1F"/>
                </a:solidFill>
                <a:effectLst/>
                <a:latin typeface="Arial" panose="020B0604020202020204" pitchFamily="34" charset="0"/>
                <a:cs typeface="Arial" panose="020B0604020202020204" pitchFamily="34" charset="0"/>
              </a:rPr>
              <a:t>yyyy</a:t>
            </a:r>
            <a:r>
              <a:rPr lang="es-MX" sz="1800" b="0" i="0" dirty="0">
                <a:solidFill>
                  <a:srgbClr val="1F1F1F"/>
                </a:solidFill>
                <a:effectLst/>
                <a:latin typeface="Arial" panose="020B0604020202020204" pitchFamily="34" charset="0"/>
                <a:cs typeface="Arial" panose="020B0604020202020204" pitchFamily="34" charset="0"/>
              </a:rPr>
              <a:t>-mm-</a:t>
            </a:r>
            <a:r>
              <a:rPr lang="es-MX" sz="1800" b="0" i="0" dirty="0" err="1">
                <a:solidFill>
                  <a:srgbClr val="1F1F1F"/>
                </a:solidFill>
                <a:effectLst/>
                <a:latin typeface="Arial" panose="020B0604020202020204" pitchFamily="34" charset="0"/>
                <a:cs typeface="Arial" panose="020B0604020202020204" pitchFamily="34" charset="0"/>
              </a:rPr>
              <a:t>dd</a:t>
            </a:r>
            <a:r>
              <a:rPr lang="es-MX" sz="1800" b="0" i="0" dirty="0">
                <a:solidFill>
                  <a:srgbClr val="1F1F1F"/>
                </a:solidFill>
                <a:effectLst/>
                <a:latin typeface="Arial" panose="020B0604020202020204" pitchFamily="34" charset="0"/>
                <a:cs typeface="Arial" panose="020B0604020202020204" pitchFamily="34" charset="0"/>
              </a:rPr>
              <a:t>.</a:t>
            </a:r>
          </a:p>
          <a:p>
            <a:pPr algn="l"/>
            <a:r>
              <a:rPr lang="es-MX" sz="1800" b="1" i="0" dirty="0" err="1">
                <a:solidFill>
                  <a:srgbClr val="1F1F1F"/>
                </a:solidFill>
                <a:effectLst/>
                <a:latin typeface="Arial" panose="020B0604020202020204" pitchFamily="34" charset="0"/>
                <a:cs typeface="Arial" panose="020B0604020202020204" pitchFamily="34" charset="0"/>
              </a:rPr>
              <a:t>mdy</a:t>
            </a:r>
            <a:r>
              <a:rPr lang="es-MX" sz="1800" b="1" i="0" dirty="0">
                <a:solidFill>
                  <a:srgbClr val="1F1F1F"/>
                </a:solidFill>
                <a:effectLst/>
                <a:latin typeface="Arial" panose="020B0604020202020204" pitchFamily="34" charset="0"/>
                <a:cs typeface="Arial" panose="020B0604020202020204" pitchFamily="34" charset="0"/>
              </a:rPr>
              <a:t>("</a:t>
            </a:r>
            <a:r>
              <a:rPr lang="es-MX" sz="1800" b="1" i="0" dirty="0" err="1">
                <a:solidFill>
                  <a:srgbClr val="1F1F1F"/>
                </a:solidFill>
                <a:effectLst/>
                <a:latin typeface="Arial" panose="020B0604020202020204" pitchFamily="34" charset="0"/>
                <a:cs typeface="Arial" panose="020B0604020202020204" pitchFamily="34" charset="0"/>
              </a:rPr>
              <a:t>January</a:t>
            </a:r>
            <a:r>
              <a:rPr lang="es-MX" sz="1800" b="1" i="0" dirty="0">
                <a:solidFill>
                  <a:srgbClr val="1F1F1F"/>
                </a:solidFill>
                <a:effectLst/>
                <a:latin typeface="Arial" panose="020B0604020202020204" pitchFamily="34" charset="0"/>
                <a:cs typeface="Arial" panose="020B0604020202020204" pitchFamily="34" charset="0"/>
              </a:rPr>
              <a:t> 20th, 2021")</a:t>
            </a:r>
            <a:endParaRPr lang="es-MX" sz="18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800" b="0" i="0" dirty="0">
                <a:solidFill>
                  <a:srgbClr val="1F1F1F"/>
                </a:solidFill>
                <a:effectLst/>
                <a:latin typeface="Arial" panose="020B0604020202020204" pitchFamily="34" charset="0"/>
                <a:cs typeface="Arial" panose="020B0604020202020204" pitchFamily="34" charset="0"/>
              </a:rPr>
              <a:t>O día, mes y año. R arroja como resultado la fecha en el formato </a:t>
            </a:r>
            <a:r>
              <a:rPr lang="es-MX" sz="1800" b="0" i="0" dirty="0" err="1">
                <a:solidFill>
                  <a:srgbClr val="1F1F1F"/>
                </a:solidFill>
                <a:effectLst/>
                <a:latin typeface="Arial" panose="020B0604020202020204" pitchFamily="34" charset="0"/>
                <a:cs typeface="Arial" panose="020B0604020202020204" pitchFamily="34" charset="0"/>
              </a:rPr>
              <a:t>yyyy</a:t>
            </a:r>
            <a:r>
              <a:rPr lang="es-MX" sz="1800" b="0" i="0" dirty="0">
                <a:solidFill>
                  <a:srgbClr val="1F1F1F"/>
                </a:solidFill>
                <a:effectLst/>
                <a:latin typeface="Arial" panose="020B0604020202020204" pitchFamily="34" charset="0"/>
                <a:cs typeface="Arial" panose="020B0604020202020204" pitchFamily="34" charset="0"/>
              </a:rPr>
              <a:t>-mm-</a:t>
            </a:r>
            <a:r>
              <a:rPr lang="es-MX" sz="1800" b="0" i="0" dirty="0" err="1">
                <a:solidFill>
                  <a:srgbClr val="1F1F1F"/>
                </a:solidFill>
                <a:effectLst/>
                <a:latin typeface="Arial" panose="020B0604020202020204" pitchFamily="34" charset="0"/>
                <a:cs typeface="Arial" panose="020B0604020202020204" pitchFamily="34" charset="0"/>
              </a:rPr>
              <a:t>dd</a:t>
            </a:r>
            <a:r>
              <a:rPr lang="es-MX" sz="1800" b="0" i="0" dirty="0">
                <a:solidFill>
                  <a:srgbClr val="1F1F1F"/>
                </a:solidFill>
                <a:effectLst/>
                <a:latin typeface="Arial" panose="020B0604020202020204" pitchFamily="34" charset="0"/>
                <a:cs typeface="Arial" panose="020B0604020202020204" pitchFamily="34" charset="0"/>
              </a:rPr>
              <a:t>.</a:t>
            </a:r>
          </a:p>
          <a:p>
            <a:pPr algn="l"/>
            <a:r>
              <a:rPr lang="es-MX" sz="1800" b="1" i="0" dirty="0" err="1">
                <a:solidFill>
                  <a:srgbClr val="1F1F1F"/>
                </a:solidFill>
                <a:effectLst/>
                <a:latin typeface="Arial" panose="020B0604020202020204" pitchFamily="34" charset="0"/>
                <a:cs typeface="Arial" panose="020B0604020202020204" pitchFamily="34" charset="0"/>
              </a:rPr>
              <a:t>dmy</a:t>
            </a:r>
            <a:r>
              <a:rPr lang="es-MX" sz="1800" b="1" i="0" dirty="0">
                <a:solidFill>
                  <a:srgbClr val="1F1F1F"/>
                </a:solidFill>
                <a:effectLst/>
                <a:latin typeface="Arial" panose="020B0604020202020204" pitchFamily="34" charset="0"/>
                <a:cs typeface="Arial" panose="020B0604020202020204" pitchFamily="34" charset="0"/>
              </a:rPr>
              <a:t>("20-Jan-2021")</a:t>
            </a:r>
            <a:endParaRPr lang="es-MX" sz="1800" b="0" i="0" dirty="0">
              <a:solidFill>
                <a:srgbClr val="1F1F1F"/>
              </a:solidFill>
              <a:effectLst/>
              <a:latin typeface="Arial" panose="020B0604020202020204" pitchFamily="34" charset="0"/>
              <a:cs typeface="Arial" panose="020B0604020202020204" pitchFamily="34" charset="0"/>
            </a:endParaRPr>
          </a:p>
          <a:p>
            <a:pPr marL="0" indent="0" algn="l">
              <a:buNone/>
            </a:pPr>
            <a:r>
              <a:rPr lang="es-MX" sz="1800" b="0" i="0" dirty="0">
                <a:solidFill>
                  <a:srgbClr val="1F1F1F"/>
                </a:solidFill>
                <a:effectLst/>
                <a:latin typeface="Arial" panose="020B0604020202020204" pitchFamily="34" charset="0"/>
                <a:cs typeface="Arial" panose="020B0604020202020204" pitchFamily="34" charset="0"/>
              </a:rPr>
              <a:t>Estas funciones también toman números que no están entre comillas y los convierte al formato </a:t>
            </a:r>
            <a:r>
              <a:rPr lang="es-MX" sz="1800" b="0" i="0" dirty="0" err="1">
                <a:solidFill>
                  <a:srgbClr val="1F1F1F"/>
                </a:solidFill>
                <a:effectLst/>
                <a:latin typeface="Arial" panose="020B0604020202020204" pitchFamily="34" charset="0"/>
                <a:cs typeface="Arial" panose="020B0604020202020204" pitchFamily="34" charset="0"/>
              </a:rPr>
              <a:t>yyyy</a:t>
            </a:r>
            <a:r>
              <a:rPr lang="es-MX" sz="1800" b="0" i="0" dirty="0">
                <a:solidFill>
                  <a:srgbClr val="1F1F1F"/>
                </a:solidFill>
                <a:effectLst/>
                <a:latin typeface="Arial" panose="020B0604020202020204" pitchFamily="34" charset="0"/>
                <a:cs typeface="Arial" panose="020B0604020202020204" pitchFamily="34" charset="0"/>
              </a:rPr>
              <a:t>-mm-</a:t>
            </a:r>
            <a:r>
              <a:rPr lang="es-MX" sz="1800" b="0" i="0" dirty="0" err="1">
                <a:solidFill>
                  <a:srgbClr val="1F1F1F"/>
                </a:solidFill>
                <a:effectLst/>
                <a:latin typeface="Arial" panose="020B0604020202020204" pitchFamily="34" charset="0"/>
                <a:cs typeface="Arial" panose="020B0604020202020204" pitchFamily="34" charset="0"/>
              </a:rPr>
              <a:t>yy</a:t>
            </a:r>
            <a:r>
              <a:rPr lang="es-MX" sz="1800" b="0" i="0" dirty="0">
                <a:solidFill>
                  <a:srgbClr val="1F1F1F"/>
                </a:solidFill>
                <a:effectLst/>
                <a:latin typeface="Arial" panose="020B0604020202020204" pitchFamily="34" charset="0"/>
                <a:cs typeface="Arial" panose="020B0604020202020204" pitchFamily="34" charset="0"/>
              </a:rPr>
              <a:t>.</a:t>
            </a:r>
          </a:p>
          <a:p>
            <a:pPr algn="l"/>
            <a:r>
              <a:rPr lang="es-MX" sz="1800" b="1" i="0" dirty="0" err="1">
                <a:solidFill>
                  <a:srgbClr val="1F1F1F"/>
                </a:solidFill>
                <a:effectLst/>
                <a:latin typeface="Arial" panose="020B0604020202020204" pitchFamily="34" charset="0"/>
                <a:cs typeface="Arial" panose="020B0604020202020204" pitchFamily="34" charset="0"/>
              </a:rPr>
              <a:t>ymd</a:t>
            </a:r>
            <a:r>
              <a:rPr lang="es-MX" sz="1800" b="1" i="0" dirty="0">
                <a:solidFill>
                  <a:srgbClr val="1F1F1F"/>
                </a:solidFill>
                <a:effectLst/>
                <a:latin typeface="Arial" panose="020B0604020202020204" pitchFamily="34" charset="0"/>
                <a:cs typeface="Arial" panose="020B0604020202020204" pitchFamily="34" charset="0"/>
              </a:rPr>
              <a:t>(20210120)</a:t>
            </a:r>
            <a:endParaRPr lang="es-MX" sz="1800" b="0" i="0" dirty="0">
              <a:solidFill>
                <a:srgbClr val="1F1F1F"/>
              </a:solidFill>
              <a:effectLst/>
              <a:latin typeface="Arial" panose="020B0604020202020204" pitchFamily="34" charset="0"/>
              <a:cs typeface="Arial" panose="020B0604020202020204" pitchFamily="34" charset="0"/>
            </a:endParaRPr>
          </a:p>
          <a:p>
            <a:pPr marL="0" indent="0">
              <a:buNone/>
            </a:pPr>
            <a:r>
              <a:rPr lang="es-MX" sz="1800" b="0" i="0" dirty="0">
                <a:solidFill>
                  <a:srgbClr val="1F1F1F"/>
                </a:solidFill>
                <a:effectLst/>
                <a:latin typeface="Arial" panose="020B0604020202020204" pitchFamily="34" charset="0"/>
                <a:cs typeface="Arial" panose="020B0604020202020204" pitchFamily="34" charset="0"/>
              </a:rPr>
              <a:t>la función </a:t>
            </a:r>
            <a:r>
              <a:rPr lang="es-MX" sz="1800" b="1" i="0" dirty="0" err="1">
                <a:solidFill>
                  <a:srgbClr val="1F1F1F"/>
                </a:solidFill>
                <a:effectLst/>
                <a:latin typeface="Arial" panose="020B0604020202020204" pitchFamily="34" charset="0"/>
                <a:cs typeface="Arial" panose="020B0604020202020204" pitchFamily="34" charset="0"/>
              </a:rPr>
              <a:t>as_date</a:t>
            </a:r>
            <a:r>
              <a:rPr lang="es-MX" sz="1800" b="1" i="0" dirty="0">
                <a:solidFill>
                  <a:srgbClr val="1F1F1F"/>
                </a:solidFill>
                <a:effectLst/>
                <a:latin typeface="Arial" panose="020B0604020202020204" pitchFamily="34" charset="0"/>
                <a:cs typeface="Arial" panose="020B0604020202020204" pitchFamily="34" charset="0"/>
              </a:rPr>
              <a:t>() </a:t>
            </a:r>
            <a:r>
              <a:rPr lang="es-MX" sz="1800" b="0" i="0" dirty="0">
                <a:solidFill>
                  <a:srgbClr val="1F1F1F"/>
                </a:solidFill>
                <a:effectLst/>
                <a:latin typeface="Arial" panose="020B0604020202020204" pitchFamily="34" charset="0"/>
                <a:cs typeface="Arial" panose="020B0604020202020204" pitchFamily="34" charset="0"/>
              </a:rPr>
              <a:t>para convertir una fecha-hora en una fecha.</a:t>
            </a: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39598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0EE913-465F-74CB-1C36-D0A238C23C08}"/>
              </a:ext>
            </a:extLst>
          </p:cNvPr>
          <p:cNvSpPr>
            <a:spLocks noGrp="1"/>
          </p:cNvSpPr>
          <p:nvPr>
            <p:ph idx="1"/>
          </p:nvPr>
        </p:nvSpPr>
        <p:spPr>
          <a:xfrm>
            <a:off x="488577" y="292659"/>
            <a:ext cx="10981764" cy="6040905"/>
          </a:xfrm>
        </p:spPr>
        <p:txBody>
          <a:bodyPr>
            <a:normAutofit/>
          </a:bodyPr>
          <a:lstStyle/>
          <a:p>
            <a:pPr marL="0" indent="0" algn="l">
              <a:buNone/>
            </a:pPr>
            <a:r>
              <a:rPr lang="es-MX" sz="2000" b="1" i="0" dirty="0">
                <a:solidFill>
                  <a:srgbClr val="1F1F1F"/>
                </a:solidFill>
                <a:effectLst/>
                <a:latin typeface="unset"/>
              </a:rPr>
              <a:t>	Marcos de datos</a:t>
            </a:r>
            <a:endParaRPr lang="es-MX" sz="2000" b="1" i="0" dirty="0">
              <a:solidFill>
                <a:srgbClr val="1F1F1F"/>
              </a:solidFill>
              <a:effectLst/>
              <a:latin typeface="var(--cds-font-family-source-sans-pro)"/>
            </a:endParaRPr>
          </a:p>
          <a:p>
            <a:pPr algn="just"/>
            <a:r>
              <a:rPr lang="es-MX" sz="1800" b="0" i="0" dirty="0">
                <a:solidFill>
                  <a:srgbClr val="1F1F1F"/>
                </a:solidFill>
                <a:effectLst/>
                <a:latin typeface="Arial" panose="020B0604020202020204" pitchFamily="34" charset="0"/>
                <a:cs typeface="Arial" panose="020B0604020202020204" pitchFamily="34" charset="0"/>
              </a:rPr>
              <a:t>Los marcos de datos son la manera más común de almacenar y analizar datos en R, de modo que es importante comprender qué son y cómo se crean. Un </a:t>
            </a:r>
            <a:r>
              <a:rPr lang="es-MX" sz="1800" b="1" i="0" dirty="0">
                <a:solidFill>
                  <a:srgbClr val="1F1F1F"/>
                </a:solidFill>
                <a:effectLst/>
                <a:latin typeface="Arial" panose="020B0604020202020204" pitchFamily="34" charset="0"/>
                <a:cs typeface="Arial" panose="020B0604020202020204" pitchFamily="34" charset="0"/>
              </a:rPr>
              <a:t>marco de datos</a:t>
            </a:r>
            <a:r>
              <a:rPr lang="es-MX" sz="1800" b="0" i="0" dirty="0">
                <a:solidFill>
                  <a:srgbClr val="1F1F1F"/>
                </a:solidFill>
                <a:effectLst/>
                <a:latin typeface="Arial" panose="020B0604020202020204" pitchFamily="34" charset="0"/>
                <a:cs typeface="Arial" panose="020B0604020202020204" pitchFamily="34" charset="0"/>
              </a:rPr>
              <a:t> es un conjunto de columnas que contienen datos, que es similar a una hoja de cálculo o una tabla SQL. Cada columna tiene un nombre en la parte superior que representa una variable e incluye una observación por fila. Los marcos de datos ayudan a resumir los datos y ponerlos en un formato fácil de leer y usar. </a:t>
            </a:r>
          </a:p>
          <a:p>
            <a:pPr algn="l">
              <a:spcAft>
                <a:spcPts val="750"/>
              </a:spcAft>
              <a:buFont typeface="Arial" panose="020B0604020202020204" pitchFamily="34" charset="0"/>
              <a:buChar char="•"/>
            </a:pPr>
            <a:r>
              <a:rPr lang="es-MX" sz="1800" b="0" i="0" dirty="0">
                <a:solidFill>
                  <a:srgbClr val="1F1F1F"/>
                </a:solidFill>
                <a:effectLst/>
                <a:latin typeface="Arial" panose="020B0604020202020204" pitchFamily="34" charset="0"/>
                <a:cs typeface="Arial" panose="020B0604020202020204" pitchFamily="34" charset="0"/>
              </a:rPr>
              <a:t>Primero, se debe poner un nombre a las columnas. </a:t>
            </a:r>
          </a:p>
          <a:p>
            <a:pPr algn="l">
              <a:spcAft>
                <a:spcPts val="750"/>
              </a:spcAft>
              <a:buFont typeface="Arial" panose="020B0604020202020204" pitchFamily="34" charset="0"/>
              <a:buChar char="•"/>
            </a:pPr>
            <a:r>
              <a:rPr lang="es-MX" sz="1800" b="0" i="0" dirty="0">
                <a:solidFill>
                  <a:srgbClr val="1F1F1F"/>
                </a:solidFill>
                <a:effectLst/>
                <a:latin typeface="Arial" panose="020B0604020202020204" pitchFamily="34" charset="0"/>
                <a:cs typeface="Arial" panose="020B0604020202020204" pitchFamily="34" charset="0"/>
              </a:rPr>
              <a:t>Segundo, los marcos de datos incluyen muchos tipos diferentes de datos, por ejemplo, números, valores lógicos o caracteres.</a:t>
            </a:r>
          </a:p>
          <a:p>
            <a:pPr algn="l">
              <a:spcAft>
                <a:spcPts val="750"/>
              </a:spcAft>
              <a:buFont typeface="Arial" panose="020B0604020202020204" pitchFamily="34" charset="0"/>
              <a:buChar char="•"/>
            </a:pPr>
            <a:r>
              <a:rPr lang="es-MX" sz="1800" b="0" i="0" dirty="0">
                <a:solidFill>
                  <a:srgbClr val="1F1F1F"/>
                </a:solidFill>
                <a:effectLst/>
                <a:latin typeface="Arial" panose="020B0604020202020204" pitchFamily="34" charset="0"/>
                <a:cs typeface="Arial" panose="020B0604020202020204" pitchFamily="34" charset="0"/>
              </a:rPr>
              <a:t>Finalmente, los elementos en la misma columna deben ser de un mismo tipo.</a:t>
            </a:r>
          </a:p>
          <a:p>
            <a:pPr marL="0" indent="0">
              <a:buNone/>
            </a:pPr>
            <a:r>
              <a:rPr lang="es-MX" sz="1800" b="0" i="0" dirty="0">
                <a:solidFill>
                  <a:srgbClr val="1F1F1F"/>
                </a:solidFill>
                <a:effectLst/>
                <a:latin typeface="Arial" panose="020B0604020202020204" pitchFamily="34" charset="0"/>
                <a:cs typeface="Arial" panose="020B0604020202020204" pitchFamily="34" charset="0"/>
              </a:rPr>
              <a:t>Si necesitas crear manualmente un marco de datos en R, puedes utilizar la función </a:t>
            </a:r>
            <a:r>
              <a:rPr lang="es-MX" sz="1800" b="1" i="0" dirty="0" err="1">
                <a:solidFill>
                  <a:srgbClr val="1F1F1F"/>
                </a:solidFill>
                <a:effectLst/>
                <a:latin typeface="Arial" panose="020B0604020202020204" pitchFamily="34" charset="0"/>
                <a:cs typeface="Arial" panose="020B0604020202020204" pitchFamily="34" charset="0"/>
              </a:rPr>
              <a:t>date.frame</a:t>
            </a:r>
            <a:r>
              <a:rPr lang="es-MX" sz="1800" b="1" i="0" dirty="0">
                <a:solidFill>
                  <a:srgbClr val="1F1F1F"/>
                </a:solidFill>
                <a:effectLst/>
                <a:latin typeface="Arial" panose="020B0604020202020204" pitchFamily="34" charset="0"/>
                <a:cs typeface="Arial" panose="020B0604020202020204" pitchFamily="34" charset="0"/>
              </a:rPr>
              <a:t>()</a:t>
            </a:r>
            <a:r>
              <a:rPr lang="es-MX" sz="1800" b="0" i="0" dirty="0">
                <a:solidFill>
                  <a:srgbClr val="1F1F1F"/>
                </a:solidFill>
                <a:effectLst/>
                <a:latin typeface="Arial" panose="020B0604020202020204" pitchFamily="34" charset="0"/>
                <a:cs typeface="Arial" panose="020B0604020202020204" pitchFamily="34" charset="0"/>
              </a:rPr>
              <a:t>. La función </a:t>
            </a:r>
            <a:r>
              <a:rPr lang="es-MX" sz="1800" b="0" i="0" dirty="0" err="1">
                <a:solidFill>
                  <a:srgbClr val="1F1F1F"/>
                </a:solidFill>
                <a:effectLst/>
                <a:latin typeface="Arial" panose="020B0604020202020204" pitchFamily="34" charset="0"/>
                <a:cs typeface="Arial" panose="020B0604020202020204" pitchFamily="34" charset="0"/>
              </a:rPr>
              <a:t>data.frame</a:t>
            </a:r>
            <a:r>
              <a:rPr lang="es-MX" sz="1800" b="0" i="0" dirty="0">
                <a:solidFill>
                  <a:srgbClr val="1F1F1F"/>
                </a:solidFill>
                <a:effectLst/>
                <a:latin typeface="Arial" panose="020B0604020202020204" pitchFamily="34" charset="0"/>
                <a:cs typeface="Arial" panose="020B0604020202020204" pitchFamily="34" charset="0"/>
              </a:rPr>
              <a:t>() considera a los vectores como entradas. En el paréntesis, escribe el nombre de la columna, seguido de un signo igual y, luego, el vector que deseas escribir para esa columna. En este ejemplo, la columna </a:t>
            </a:r>
            <a:r>
              <a:rPr lang="es-MX" sz="1800" b="0" i="1" dirty="0">
                <a:solidFill>
                  <a:srgbClr val="1F1F1F"/>
                </a:solidFill>
                <a:effectLst/>
                <a:latin typeface="Arial" panose="020B0604020202020204" pitchFamily="34" charset="0"/>
                <a:cs typeface="Arial" panose="020B0604020202020204" pitchFamily="34" charset="0"/>
              </a:rPr>
              <a:t>x </a:t>
            </a:r>
            <a:r>
              <a:rPr lang="es-MX" sz="1800" b="0" i="0" dirty="0">
                <a:solidFill>
                  <a:srgbClr val="1F1F1F"/>
                </a:solidFill>
                <a:effectLst/>
                <a:latin typeface="Arial" panose="020B0604020202020204" pitchFamily="34" charset="0"/>
                <a:cs typeface="Arial" panose="020B0604020202020204" pitchFamily="34" charset="0"/>
              </a:rPr>
              <a:t>es un vector con elementos 1, 2 y 3 y la columna</a:t>
            </a:r>
            <a:r>
              <a:rPr lang="es-MX" sz="1800" b="0" i="1" dirty="0">
                <a:solidFill>
                  <a:srgbClr val="1F1F1F"/>
                </a:solidFill>
                <a:effectLst/>
                <a:latin typeface="Arial" panose="020B0604020202020204" pitchFamily="34" charset="0"/>
                <a:cs typeface="Arial" panose="020B0604020202020204" pitchFamily="34" charset="0"/>
              </a:rPr>
              <a:t> y</a:t>
            </a:r>
            <a:r>
              <a:rPr lang="es-MX" sz="1800" b="0" i="0" dirty="0">
                <a:solidFill>
                  <a:srgbClr val="1F1F1F"/>
                </a:solidFill>
                <a:effectLst/>
                <a:latin typeface="Arial" panose="020B0604020202020204" pitchFamily="34" charset="0"/>
                <a:cs typeface="Arial" panose="020B0604020202020204" pitchFamily="34" charset="0"/>
              </a:rPr>
              <a:t> es un vector con elementos 1.5, 5.5, 7.5. </a:t>
            </a:r>
          </a:p>
          <a:p>
            <a:pPr marL="0" indent="0">
              <a:buNone/>
            </a:pPr>
            <a:r>
              <a:rPr lang="es-MX" sz="1800" i="0" dirty="0" err="1">
                <a:solidFill>
                  <a:srgbClr val="1F1F1F"/>
                </a:solidFill>
                <a:effectLst/>
                <a:latin typeface="Courier"/>
              </a:rPr>
              <a:t>data.frame</a:t>
            </a:r>
            <a:r>
              <a:rPr lang="es-MX" sz="1800" i="0" dirty="0">
                <a:solidFill>
                  <a:srgbClr val="1F1F1F"/>
                </a:solidFill>
                <a:effectLst/>
                <a:latin typeface="Courier"/>
              </a:rPr>
              <a:t>(x = c(1, 2, 3) , y = c(1.5, 5.5, 7.5))</a:t>
            </a: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12728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83042A4-B06C-4C13-F77D-A282F3894B3A}"/>
              </a:ext>
            </a:extLst>
          </p:cNvPr>
          <p:cNvSpPr>
            <a:spLocks noGrp="1"/>
          </p:cNvSpPr>
          <p:nvPr>
            <p:ph idx="1"/>
          </p:nvPr>
        </p:nvSpPr>
        <p:spPr>
          <a:xfrm>
            <a:off x="497541" y="369794"/>
            <a:ext cx="11196917" cy="6118412"/>
          </a:xfrm>
        </p:spPr>
        <p:txBody>
          <a:bodyPr>
            <a:normAutofit/>
          </a:bodyPr>
          <a:lstStyle/>
          <a:p>
            <a:pPr algn="l"/>
            <a:r>
              <a:rPr lang="es-MX" sz="2000" b="1" i="0" dirty="0">
                <a:solidFill>
                  <a:srgbClr val="1F1F1F"/>
                </a:solidFill>
                <a:effectLst/>
                <a:latin typeface="unset"/>
              </a:rPr>
              <a:t>Archivos</a:t>
            </a:r>
            <a:endParaRPr lang="es-MX" sz="2000" b="1"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Repasemos cómo crear, copiar y eliminar archivos en R. Para más información sobre cómo trabajar con archivos en R, consulta </a:t>
            </a:r>
            <a:r>
              <a:rPr lang="es-MX" sz="2000" b="0" i="0" u="sng" dirty="0">
                <a:solidFill>
                  <a:srgbClr val="1F1F1F"/>
                </a:solidFill>
                <a:effectLst/>
                <a:latin typeface="var(--cds-font-family-source-sans-pro)"/>
                <a:hlinkClick r:id="rId2"/>
              </a:rPr>
              <a:t> Documentación en R: Archivos</a:t>
            </a:r>
            <a:r>
              <a:rPr lang="es-MX" sz="2000" b="0" i="0" dirty="0">
                <a:solidFill>
                  <a:srgbClr val="1F1F1F"/>
                </a:solidFill>
                <a:effectLst/>
                <a:latin typeface="var(--cds-font-family-source-sans-pro)"/>
              </a:rPr>
              <a:t>. La</a:t>
            </a:r>
            <a:r>
              <a:rPr lang="es-MX" sz="2000" b="1" i="0" dirty="0">
                <a:solidFill>
                  <a:srgbClr val="1F1F1F"/>
                </a:solidFill>
                <a:effectLst/>
                <a:latin typeface="unset"/>
              </a:rPr>
              <a:t> documentación en R</a:t>
            </a:r>
            <a:r>
              <a:rPr lang="es-MX" sz="2000" b="0" i="0" dirty="0">
                <a:solidFill>
                  <a:srgbClr val="1F1F1F"/>
                </a:solidFill>
                <a:effectLst/>
                <a:latin typeface="var(--cds-font-family-source-sans-pro)"/>
              </a:rPr>
              <a:t> es una herramienta que te facilitará encontrar y navegar por la documentación de casi todos los paquetes de R en CRAN. Es una guía útil de referencia para funciones en código R. Veamos algunas otras de las funciones más útiles para trabajar con archivos. </a:t>
            </a:r>
          </a:p>
          <a:p>
            <a:pPr marL="0" indent="0" algn="l">
              <a:buNone/>
            </a:pPr>
            <a:r>
              <a:rPr lang="es-MX" sz="2000" b="0" i="0" dirty="0">
                <a:solidFill>
                  <a:srgbClr val="1F1F1F"/>
                </a:solidFill>
                <a:effectLst/>
                <a:latin typeface="var(--cds-font-family-source-sans-pro)"/>
              </a:rPr>
              <a:t>Utiliza la función </a:t>
            </a:r>
            <a:r>
              <a:rPr lang="es-MX" sz="2000" b="1" i="0" dirty="0" err="1">
                <a:solidFill>
                  <a:srgbClr val="1F1F1F"/>
                </a:solidFill>
                <a:effectLst/>
                <a:latin typeface="unset"/>
              </a:rPr>
              <a:t>dir.create</a:t>
            </a:r>
            <a:r>
              <a:rPr lang="es-MX" sz="2000" b="0" i="0" dirty="0">
                <a:solidFill>
                  <a:srgbClr val="1F1F1F"/>
                </a:solidFill>
                <a:effectLst/>
                <a:latin typeface="var(--cds-font-family-source-sans-pro)"/>
              </a:rPr>
              <a:t> para crear una nueva carpeta o directorio, o para guardar tus archivos. Escribe el nombre de la carpeta en el paréntesis de la función.</a:t>
            </a:r>
          </a:p>
          <a:p>
            <a:pPr algn="l"/>
            <a:r>
              <a:rPr lang="es-MX" sz="2000" b="1" i="0" dirty="0" err="1">
                <a:solidFill>
                  <a:srgbClr val="1F1F1F"/>
                </a:solidFill>
                <a:effectLst/>
                <a:latin typeface="Courier"/>
              </a:rPr>
              <a:t>dir.create</a:t>
            </a:r>
            <a:r>
              <a:rPr lang="es-MX" sz="2000" b="1" i="0" dirty="0">
                <a:solidFill>
                  <a:srgbClr val="1F1F1F"/>
                </a:solidFill>
                <a:effectLst/>
                <a:latin typeface="Courier"/>
              </a:rPr>
              <a:t> ("</a:t>
            </a:r>
            <a:r>
              <a:rPr lang="es-MX" sz="2000" b="1" i="0" dirty="0" err="1">
                <a:solidFill>
                  <a:srgbClr val="1F1F1F"/>
                </a:solidFill>
                <a:effectLst/>
                <a:latin typeface="Courier"/>
              </a:rPr>
              <a:t>destination_folder</a:t>
            </a:r>
            <a:r>
              <a:rPr lang="es-MX" sz="2000" b="1" i="0" dirty="0">
                <a:solidFill>
                  <a:srgbClr val="1F1F1F"/>
                </a:solidFill>
                <a:effectLst/>
                <a:latin typeface="Courier"/>
              </a:rPr>
              <a:t>")</a:t>
            </a:r>
            <a:endParaRPr lang="es-MX" sz="2000" b="0"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Utiliza la función </a:t>
            </a:r>
            <a:r>
              <a:rPr lang="es-MX" sz="2000" b="1" i="0" dirty="0" err="1">
                <a:solidFill>
                  <a:srgbClr val="1F1F1F"/>
                </a:solidFill>
                <a:effectLst/>
                <a:latin typeface="unset"/>
              </a:rPr>
              <a:t>file.create</a:t>
            </a:r>
            <a:r>
              <a:rPr lang="es-MX" sz="2000" b="1" i="0" dirty="0">
                <a:solidFill>
                  <a:srgbClr val="1F1F1F"/>
                </a:solidFill>
                <a:effectLst/>
                <a:latin typeface="unset"/>
              </a:rPr>
              <a:t>()</a:t>
            </a:r>
            <a:r>
              <a:rPr lang="es-MX" sz="2000" b="0" i="0" dirty="0">
                <a:solidFill>
                  <a:srgbClr val="1F1F1F"/>
                </a:solidFill>
                <a:effectLst/>
                <a:latin typeface="var(--cds-font-family-source-sans-pro)"/>
              </a:rPr>
              <a:t> para crear un archivo en blanco. Escribe el nombre y tipo de archivo entre paréntesis en la función. En general, tus tipos de archivos serán .</a:t>
            </a:r>
            <a:r>
              <a:rPr lang="es-MX" sz="2000" b="0" i="0" dirty="0" err="1">
                <a:solidFill>
                  <a:srgbClr val="1F1F1F"/>
                </a:solidFill>
                <a:effectLst/>
                <a:latin typeface="var(--cds-font-family-source-sans-pro)"/>
              </a:rPr>
              <a:t>txt</a:t>
            </a:r>
            <a:r>
              <a:rPr lang="es-MX" sz="2000" b="0" i="0" dirty="0">
                <a:solidFill>
                  <a:srgbClr val="1F1F1F"/>
                </a:solidFill>
                <a:effectLst/>
                <a:latin typeface="var(--cds-font-family-source-sans-pro)"/>
              </a:rPr>
              <a:t>, .docx o .</a:t>
            </a:r>
            <a:r>
              <a:rPr lang="es-MX" sz="2000" b="0" i="0" dirty="0" err="1">
                <a:solidFill>
                  <a:srgbClr val="1F1F1F"/>
                </a:solidFill>
                <a:effectLst/>
                <a:latin typeface="var(--cds-font-family-source-sans-pro)"/>
              </a:rPr>
              <a:t>csv</a:t>
            </a:r>
            <a:r>
              <a:rPr lang="es-MX" sz="2000" b="0" i="0" dirty="0">
                <a:solidFill>
                  <a:srgbClr val="1F1F1F"/>
                </a:solidFill>
                <a:effectLst/>
                <a:latin typeface="var(--cds-font-family-source-sans-pro)"/>
              </a:rPr>
              <a:t>.  </a:t>
            </a:r>
          </a:p>
          <a:p>
            <a:pPr algn="l"/>
            <a:r>
              <a:rPr lang="es-MX" sz="2000" b="1" i="0" dirty="0" err="1">
                <a:solidFill>
                  <a:srgbClr val="1F1F1F"/>
                </a:solidFill>
                <a:effectLst/>
                <a:latin typeface="Courier"/>
              </a:rPr>
              <a:t>file.create</a:t>
            </a:r>
            <a:r>
              <a:rPr lang="es-MX" sz="2000" b="1" i="0" dirty="0">
                <a:solidFill>
                  <a:srgbClr val="1F1F1F"/>
                </a:solidFill>
                <a:effectLst/>
                <a:latin typeface="Courier"/>
              </a:rPr>
              <a:t> (“new_text_file.txt”) </a:t>
            </a:r>
            <a:endParaRPr lang="es-MX" sz="2000" b="0" i="0" dirty="0">
              <a:solidFill>
                <a:srgbClr val="1F1F1F"/>
              </a:solidFill>
              <a:effectLst/>
              <a:latin typeface="var(--cds-font-family-source-sans-pro)"/>
            </a:endParaRPr>
          </a:p>
          <a:p>
            <a:pPr algn="l"/>
            <a:r>
              <a:rPr lang="es-MX" sz="2000" b="1" i="0" dirty="0" err="1">
                <a:solidFill>
                  <a:srgbClr val="1F1F1F"/>
                </a:solidFill>
                <a:effectLst/>
                <a:latin typeface="Courier"/>
              </a:rPr>
              <a:t>file.create</a:t>
            </a:r>
            <a:r>
              <a:rPr lang="es-MX" sz="2000" b="1" i="0" dirty="0">
                <a:solidFill>
                  <a:srgbClr val="1F1F1F"/>
                </a:solidFill>
                <a:effectLst/>
                <a:latin typeface="Courier"/>
              </a:rPr>
              <a:t> (“new_word_file.docx”) </a:t>
            </a:r>
            <a:endParaRPr lang="es-MX" sz="2000" b="0" i="0" dirty="0">
              <a:solidFill>
                <a:srgbClr val="1F1F1F"/>
              </a:solidFill>
              <a:effectLst/>
              <a:latin typeface="var(--cds-font-family-source-sans-pro)"/>
            </a:endParaRPr>
          </a:p>
          <a:p>
            <a:pPr algn="l"/>
            <a:r>
              <a:rPr lang="es-MX" sz="2000" b="1" i="0" dirty="0" err="1">
                <a:solidFill>
                  <a:srgbClr val="1F1F1F"/>
                </a:solidFill>
                <a:effectLst/>
                <a:latin typeface="Courier"/>
              </a:rPr>
              <a:t>file.create</a:t>
            </a:r>
            <a:r>
              <a:rPr lang="es-MX" sz="2000" b="1" i="0" dirty="0">
                <a:solidFill>
                  <a:srgbClr val="1F1F1F"/>
                </a:solidFill>
                <a:effectLst/>
                <a:latin typeface="Courier"/>
              </a:rPr>
              <a:t> (“new_csv_file.csv”) </a:t>
            </a:r>
            <a:endParaRPr lang="es-MX" sz="2000" b="0"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Si el archivo se crea exitosamente cuando ejecutas la función en R, el valor obtenido será </a:t>
            </a:r>
            <a:r>
              <a:rPr lang="es-MX" sz="2000" b="1" i="0" dirty="0">
                <a:solidFill>
                  <a:srgbClr val="1F1F1F"/>
                </a:solidFill>
                <a:effectLst/>
                <a:latin typeface="Courier"/>
              </a:rPr>
              <a:t>TRUE </a:t>
            </a:r>
            <a:r>
              <a:rPr lang="es-MX" sz="2000" b="0" i="0" dirty="0">
                <a:solidFill>
                  <a:srgbClr val="1F1F1F"/>
                </a:solidFill>
                <a:effectLst/>
                <a:latin typeface="var(--cds-font-family-source-sans-pro)"/>
              </a:rPr>
              <a:t>(si no, R arrojará como resultado </a:t>
            </a:r>
            <a:r>
              <a:rPr lang="es-MX" sz="2000" b="1" i="0" dirty="0">
                <a:solidFill>
                  <a:srgbClr val="1F1F1F"/>
                </a:solidFill>
                <a:effectLst/>
                <a:latin typeface="Courier"/>
              </a:rPr>
              <a:t>FALSE</a:t>
            </a:r>
            <a:r>
              <a:rPr lang="es-MX" sz="2000" b="0" i="0" dirty="0">
                <a:solidFill>
                  <a:srgbClr val="1F1F1F"/>
                </a:solidFill>
                <a:effectLst/>
                <a:latin typeface="var(--cds-font-family-source-sans-pro)"/>
              </a:rPr>
              <a:t>). </a:t>
            </a:r>
          </a:p>
          <a:p>
            <a:pPr marL="0" indent="0">
              <a:buNone/>
            </a:pPr>
            <a:endParaRPr lang="es-MX" sz="2000" dirty="0"/>
          </a:p>
        </p:txBody>
      </p:sp>
    </p:spTree>
    <p:extLst>
      <p:ext uri="{BB962C8B-B14F-4D97-AF65-F5344CB8AC3E}">
        <p14:creationId xmlns:p14="http://schemas.microsoft.com/office/powerpoint/2010/main" val="318593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41CD6FD-F46D-103B-9C24-557F69469E01}"/>
              </a:ext>
            </a:extLst>
          </p:cNvPr>
          <p:cNvSpPr>
            <a:spLocks noGrp="1"/>
          </p:cNvSpPr>
          <p:nvPr>
            <p:ph idx="1"/>
          </p:nvPr>
        </p:nvSpPr>
        <p:spPr>
          <a:xfrm>
            <a:off x="259976" y="359895"/>
            <a:ext cx="11479306" cy="6175376"/>
          </a:xfrm>
        </p:spPr>
        <p:txBody>
          <a:bodyPr>
            <a:normAutofit fontScale="62500" lnSpcReduction="20000"/>
          </a:bodyPr>
          <a:lstStyle/>
          <a:p>
            <a:pPr marL="0" indent="0" algn="l">
              <a:buNone/>
            </a:pPr>
            <a:r>
              <a:rPr lang="es-MX" b="0" i="0" dirty="0">
                <a:solidFill>
                  <a:srgbClr val="1F1F1F"/>
                </a:solidFill>
                <a:effectLst/>
                <a:latin typeface="var(--cds-font-family-source-sans-pro)"/>
              </a:rPr>
              <a:t>Una </a:t>
            </a:r>
            <a:r>
              <a:rPr lang="es-MX" b="1" i="0" dirty="0">
                <a:solidFill>
                  <a:srgbClr val="1F1F1F"/>
                </a:solidFill>
                <a:effectLst/>
                <a:latin typeface="unset"/>
              </a:rPr>
              <a:t>matriz </a:t>
            </a:r>
            <a:r>
              <a:rPr lang="es-MX" b="0" i="0" dirty="0">
                <a:solidFill>
                  <a:srgbClr val="1F1F1F"/>
                </a:solidFill>
                <a:effectLst/>
                <a:latin typeface="var(--cds-font-family-source-sans-pro)"/>
              </a:rPr>
              <a:t>es un conjunto bidimensional de elementos de datos, como los vectores, las matrices pueden solo contener un único tipo de datos. </a:t>
            </a:r>
          </a:p>
          <a:p>
            <a:pPr marL="0" indent="0" algn="l">
              <a:buNone/>
            </a:pPr>
            <a:r>
              <a:rPr lang="es-MX" b="0" i="0" dirty="0">
                <a:solidFill>
                  <a:srgbClr val="1F1F1F"/>
                </a:solidFill>
                <a:effectLst/>
                <a:latin typeface="var(--cds-font-family-source-sans-pro)"/>
              </a:rPr>
              <a:t>Para crear una matriz en R, puedes utilizar la función </a:t>
            </a:r>
            <a:r>
              <a:rPr lang="es-MX" b="1" i="0" dirty="0" err="1">
                <a:solidFill>
                  <a:srgbClr val="1F1F1F"/>
                </a:solidFill>
                <a:effectLst/>
                <a:latin typeface="unset"/>
              </a:rPr>
              <a:t>matrix</a:t>
            </a:r>
            <a:r>
              <a:rPr lang="es-MX" b="1" i="0" dirty="0">
                <a:solidFill>
                  <a:srgbClr val="1F1F1F"/>
                </a:solidFill>
                <a:effectLst/>
                <a:latin typeface="unset"/>
              </a:rPr>
              <a:t>()</a:t>
            </a:r>
            <a:r>
              <a:rPr lang="es-MX" b="0" i="0" dirty="0">
                <a:solidFill>
                  <a:srgbClr val="1F1F1F"/>
                </a:solidFill>
                <a:effectLst/>
                <a:latin typeface="var(--cds-font-family-source-sans-pro)"/>
              </a:rPr>
              <a:t>. La función </a:t>
            </a:r>
            <a:r>
              <a:rPr lang="es-MX" b="0" i="0" dirty="0" err="1">
                <a:solidFill>
                  <a:srgbClr val="1F1F1F"/>
                </a:solidFill>
                <a:effectLst/>
                <a:latin typeface="var(--cds-font-family-source-sans-pro)"/>
              </a:rPr>
              <a:t>matrix</a:t>
            </a:r>
            <a:r>
              <a:rPr lang="es-MX" b="0" i="0" dirty="0">
                <a:solidFill>
                  <a:srgbClr val="1F1F1F"/>
                </a:solidFill>
                <a:effectLst/>
                <a:latin typeface="var(--cds-font-family-source-sans-pro)"/>
              </a:rPr>
              <a:t>() tiene dos argumentos principales que debes escribir dentro del paréntesis. Primero, agrega un vector. El vector contiene los valores que quieres colocar en la matriz. Luego, agrega al menos una dimensión de matriz. Puedes elegir especificar el número de filas o columnas utilizando el código</a:t>
            </a:r>
            <a:r>
              <a:rPr lang="es-MX" b="1" i="0" dirty="0">
                <a:solidFill>
                  <a:srgbClr val="1F1F1F"/>
                </a:solidFill>
                <a:effectLst/>
                <a:latin typeface="Courier"/>
              </a:rPr>
              <a:t> </a:t>
            </a:r>
            <a:r>
              <a:rPr lang="es-MX" b="1" i="0" dirty="0" err="1">
                <a:solidFill>
                  <a:srgbClr val="1F1F1F"/>
                </a:solidFill>
                <a:effectLst/>
                <a:latin typeface="Courier"/>
              </a:rPr>
              <a:t>nrow</a:t>
            </a:r>
            <a:r>
              <a:rPr lang="es-MX" b="1" i="0" dirty="0">
                <a:solidFill>
                  <a:srgbClr val="1F1F1F"/>
                </a:solidFill>
                <a:effectLst/>
                <a:latin typeface="Courier"/>
              </a:rPr>
              <a:t> =</a:t>
            </a:r>
            <a:r>
              <a:rPr lang="es-MX" b="0" i="0" dirty="0">
                <a:solidFill>
                  <a:srgbClr val="1F1F1F"/>
                </a:solidFill>
                <a:effectLst/>
                <a:latin typeface="var(--cds-font-family-source-sans-pro)"/>
              </a:rPr>
              <a:t> para las filas o </a:t>
            </a:r>
            <a:r>
              <a:rPr lang="es-MX" b="1" i="0" dirty="0" err="1">
                <a:solidFill>
                  <a:srgbClr val="1F1F1F"/>
                </a:solidFill>
                <a:effectLst/>
                <a:latin typeface="Courier"/>
              </a:rPr>
              <a:t>ncol</a:t>
            </a:r>
            <a:r>
              <a:rPr lang="es-MX" b="1" i="0" dirty="0">
                <a:solidFill>
                  <a:srgbClr val="1F1F1F"/>
                </a:solidFill>
                <a:effectLst/>
                <a:latin typeface="Courier"/>
              </a:rPr>
              <a:t> =</a:t>
            </a:r>
            <a:r>
              <a:rPr lang="es-MX" b="0" i="0" dirty="0">
                <a:solidFill>
                  <a:srgbClr val="1F1F1F"/>
                </a:solidFill>
                <a:effectLst/>
                <a:latin typeface="var(--cds-font-family-source-sans-pro)"/>
              </a:rPr>
              <a:t>. para las columnas. </a:t>
            </a:r>
          </a:p>
          <a:p>
            <a:pPr marL="0" indent="0" algn="l">
              <a:buNone/>
            </a:pPr>
            <a:r>
              <a:rPr lang="es-MX" b="0" i="0" dirty="0">
                <a:solidFill>
                  <a:srgbClr val="1F1F1F"/>
                </a:solidFill>
                <a:effectLst/>
                <a:latin typeface="var(--cds-font-family-source-sans-pro)"/>
              </a:rPr>
              <a:t>Por ejemplo, imagina que quieres crear una matriz de 2x3 (dos filas por tres columnas) que contenga los valores 3-8. Primero, escribe un vector que contenga la serie de números: </a:t>
            </a:r>
            <a:r>
              <a:rPr lang="es-MX" b="1" i="0" dirty="0">
                <a:solidFill>
                  <a:srgbClr val="1F1F1F"/>
                </a:solidFill>
                <a:effectLst/>
                <a:latin typeface="Courier"/>
              </a:rPr>
              <a:t>c(3:8)</a:t>
            </a:r>
            <a:r>
              <a:rPr lang="es-MX" b="0" i="0" dirty="0">
                <a:solidFill>
                  <a:srgbClr val="1F1F1F"/>
                </a:solidFill>
                <a:effectLst/>
                <a:latin typeface="var(--cds-font-family-source-sans-pro)"/>
              </a:rPr>
              <a:t>. Luego, escribe una coma. Al finalizar, escribe </a:t>
            </a:r>
            <a:r>
              <a:rPr lang="es-MX" b="1" i="0" dirty="0" err="1">
                <a:solidFill>
                  <a:srgbClr val="1F1F1F"/>
                </a:solidFill>
                <a:effectLst/>
                <a:latin typeface="Courier"/>
              </a:rPr>
              <a:t>nrow</a:t>
            </a:r>
            <a:r>
              <a:rPr lang="es-MX" b="1" i="0" dirty="0">
                <a:solidFill>
                  <a:srgbClr val="1F1F1F"/>
                </a:solidFill>
                <a:effectLst/>
                <a:latin typeface="Courier"/>
              </a:rPr>
              <a:t> = 2</a:t>
            </a:r>
            <a:r>
              <a:rPr lang="es-MX" b="0" i="0" dirty="0">
                <a:solidFill>
                  <a:srgbClr val="1F1F1F"/>
                </a:solidFill>
                <a:effectLst/>
                <a:latin typeface="var(--cds-font-family-source-sans-pro)"/>
              </a:rPr>
              <a:t>  para especificar el número de filas. </a:t>
            </a:r>
          </a:p>
          <a:p>
            <a:pPr algn="l"/>
            <a:r>
              <a:rPr lang="es-MX" b="1" i="0" dirty="0" err="1">
                <a:solidFill>
                  <a:srgbClr val="1F1F1F"/>
                </a:solidFill>
                <a:effectLst/>
                <a:latin typeface="Courier"/>
              </a:rPr>
              <a:t>matrix</a:t>
            </a:r>
            <a:r>
              <a:rPr lang="es-MX" b="1" i="0" dirty="0">
                <a:solidFill>
                  <a:srgbClr val="1F1F1F"/>
                </a:solidFill>
                <a:effectLst/>
                <a:latin typeface="Courier"/>
              </a:rPr>
              <a:t>(c(3:8), </a:t>
            </a:r>
            <a:r>
              <a:rPr lang="es-MX" b="1" i="0" dirty="0" err="1">
                <a:solidFill>
                  <a:srgbClr val="1F1F1F"/>
                </a:solidFill>
                <a:effectLst/>
                <a:latin typeface="Courier"/>
              </a:rPr>
              <a:t>nrow</a:t>
            </a:r>
            <a:r>
              <a:rPr lang="es-MX" b="1" i="0" dirty="0">
                <a:solidFill>
                  <a:srgbClr val="1F1F1F"/>
                </a:solidFill>
                <a:effectLst/>
                <a:latin typeface="Courier"/>
              </a:rPr>
              <a:t> = 2)</a:t>
            </a:r>
            <a:endParaRPr lang="es-MX" b="0" i="0" dirty="0">
              <a:solidFill>
                <a:srgbClr val="1F1F1F"/>
              </a:solidFill>
              <a:effectLst/>
              <a:latin typeface="var(--cds-font-family-source-sans-pro)"/>
            </a:endParaRPr>
          </a:p>
          <a:p>
            <a:pPr algn="l"/>
            <a:r>
              <a:rPr lang="es-MX" b="1" i="0" dirty="0">
                <a:solidFill>
                  <a:srgbClr val="1F1F1F"/>
                </a:solidFill>
                <a:effectLst/>
                <a:latin typeface="Courier"/>
              </a:rPr>
              <a:t>    [,1] [,2] [,3]</a:t>
            </a:r>
            <a:endParaRPr lang="es-MX" b="0" i="0" dirty="0">
              <a:solidFill>
                <a:srgbClr val="1F1F1F"/>
              </a:solidFill>
              <a:effectLst/>
              <a:latin typeface="var(--cds-font-family-source-sans-pro)"/>
            </a:endParaRPr>
          </a:p>
          <a:p>
            <a:pPr algn="l"/>
            <a:r>
              <a:rPr lang="es-MX" b="1" i="0" dirty="0">
                <a:solidFill>
                  <a:srgbClr val="1F1F1F"/>
                </a:solidFill>
                <a:effectLst/>
                <a:latin typeface="Courier"/>
              </a:rPr>
              <a:t>[1,]    3    5    7</a:t>
            </a:r>
            <a:endParaRPr lang="es-MX" b="0" i="0" dirty="0">
              <a:solidFill>
                <a:srgbClr val="1F1F1F"/>
              </a:solidFill>
              <a:effectLst/>
              <a:latin typeface="var(--cds-font-family-source-sans-pro)"/>
            </a:endParaRPr>
          </a:p>
          <a:p>
            <a:pPr algn="l"/>
            <a:r>
              <a:rPr lang="es-MX" b="1" i="0" dirty="0">
                <a:solidFill>
                  <a:srgbClr val="1F1F1F"/>
                </a:solidFill>
                <a:effectLst/>
                <a:latin typeface="Courier"/>
              </a:rPr>
              <a:t>[2,]    4    6    8</a:t>
            </a:r>
            <a:endParaRPr lang="es-MX" b="0"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También puedes elegir especificar el número de columnas (</a:t>
            </a:r>
            <a:r>
              <a:rPr lang="es-MX" b="1" i="0" dirty="0" err="1">
                <a:solidFill>
                  <a:srgbClr val="1F1F1F"/>
                </a:solidFill>
                <a:effectLst/>
                <a:latin typeface="Courier"/>
              </a:rPr>
              <a:t>ncol</a:t>
            </a:r>
            <a:r>
              <a:rPr lang="es-MX" b="1" i="0" dirty="0">
                <a:solidFill>
                  <a:srgbClr val="1F1F1F"/>
                </a:solidFill>
                <a:effectLst/>
                <a:latin typeface="Courier"/>
              </a:rPr>
              <a:t> = </a:t>
            </a:r>
            <a:r>
              <a:rPr lang="es-MX" b="0" i="0" dirty="0">
                <a:solidFill>
                  <a:srgbClr val="1F1F1F"/>
                </a:solidFill>
                <a:effectLst/>
                <a:latin typeface="var(--cds-font-family-source-sans-pro)"/>
              </a:rPr>
              <a:t>) en lugar del número de filas (</a:t>
            </a:r>
            <a:r>
              <a:rPr lang="es-MX" b="1" i="0" dirty="0" err="1">
                <a:solidFill>
                  <a:srgbClr val="1F1F1F"/>
                </a:solidFill>
                <a:effectLst/>
                <a:latin typeface="Courier"/>
              </a:rPr>
              <a:t>nrow</a:t>
            </a:r>
            <a:r>
              <a:rPr lang="es-MX" b="1" i="0" dirty="0">
                <a:solidFill>
                  <a:srgbClr val="1F1F1F"/>
                </a:solidFill>
                <a:effectLst/>
                <a:latin typeface="Courier"/>
              </a:rPr>
              <a:t> = </a:t>
            </a:r>
            <a:r>
              <a:rPr lang="es-MX" b="0" i="0" dirty="0">
                <a:solidFill>
                  <a:srgbClr val="1F1F1F"/>
                </a:solidFill>
                <a:effectLst/>
                <a:latin typeface="var(--cds-font-family-source-sans-pro)"/>
              </a:rPr>
              <a:t>). </a:t>
            </a:r>
          </a:p>
          <a:p>
            <a:pPr algn="l"/>
            <a:r>
              <a:rPr lang="es-MX" b="1" i="0" dirty="0" err="1">
                <a:solidFill>
                  <a:srgbClr val="1F1F1F"/>
                </a:solidFill>
                <a:effectLst/>
                <a:latin typeface="Courier"/>
              </a:rPr>
              <a:t>matrix</a:t>
            </a:r>
            <a:r>
              <a:rPr lang="es-MX" b="1" i="0" dirty="0">
                <a:solidFill>
                  <a:srgbClr val="1F1F1F"/>
                </a:solidFill>
                <a:effectLst/>
                <a:latin typeface="Courier"/>
              </a:rPr>
              <a:t>(c(3:8), </a:t>
            </a:r>
            <a:r>
              <a:rPr lang="es-MX" b="1" i="0" dirty="0" err="1">
                <a:solidFill>
                  <a:srgbClr val="1F1F1F"/>
                </a:solidFill>
                <a:effectLst/>
                <a:latin typeface="Courier"/>
              </a:rPr>
              <a:t>ncol</a:t>
            </a:r>
            <a:r>
              <a:rPr lang="es-MX" b="1" i="0" dirty="0">
                <a:solidFill>
                  <a:srgbClr val="1F1F1F"/>
                </a:solidFill>
                <a:effectLst/>
                <a:latin typeface="Courier"/>
              </a:rPr>
              <a:t> = 2)</a:t>
            </a:r>
            <a:endParaRPr lang="es-MX" b="0"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Cuando ejecutes la función, R intuirá automáticamente cuál es el número de filas.</a:t>
            </a:r>
          </a:p>
          <a:p>
            <a:pPr algn="l"/>
            <a:r>
              <a:rPr lang="es-MX" b="1" i="0" dirty="0">
                <a:solidFill>
                  <a:srgbClr val="1F1F1F"/>
                </a:solidFill>
                <a:effectLst/>
                <a:latin typeface="Courier"/>
              </a:rPr>
              <a:t>    [,1] [,2] </a:t>
            </a:r>
            <a:endParaRPr lang="es-MX" b="0" i="0" dirty="0">
              <a:solidFill>
                <a:srgbClr val="1F1F1F"/>
              </a:solidFill>
              <a:effectLst/>
              <a:latin typeface="var(--cds-font-family-source-sans-pro)"/>
            </a:endParaRPr>
          </a:p>
          <a:p>
            <a:pPr algn="l"/>
            <a:r>
              <a:rPr lang="es-MX" b="1" i="0" dirty="0">
                <a:solidFill>
                  <a:srgbClr val="1F1F1F"/>
                </a:solidFill>
                <a:effectLst/>
                <a:latin typeface="Courier"/>
              </a:rPr>
              <a:t>[1,]    3    6    </a:t>
            </a:r>
            <a:endParaRPr lang="es-MX" b="0" i="0" dirty="0">
              <a:solidFill>
                <a:srgbClr val="1F1F1F"/>
              </a:solidFill>
              <a:effectLst/>
              <a:latin typeface="var(--cds-font-family-source-sans-pro)"/>
            </a:endParaRPr>
          </a:p>
          <a:p>
            <a:pPr algn="l"/>
            <a:r>
              <a:rPr lang="es-MX" b="1" i="0" dirty="0">
                <a:solidFill>
                  <a:srgbClr val="1F1F1F"/>
                </a:solidFill>
                <a:effectLst/>
                <a:latin typeface="Courier"/>
              </a:rPr>
              <a:t>[2,]    4    7    </a:t>
            </a:r>
            <a:endParaRPr lang="es-MX" b="0" i="0" dirty="0">
              <a:solidFill>
                <a:srgbClr val="1F1F1F"/>
              </a:solidFill>
              <a:effectLst/>
              <a:latin typeface="var(--cds-font-family-source-sans-pro)"/>
            </a:endParaRPr>
          </a:p>
          <a:p>
            <a:pPr algn="l"/>
            <a:r>
              <a:rPr lang="es-MX" b="1" i="0" dirty="0">
                <a:solidFill>
                  <a:srgbClr val="1F1F1F"/>
                </a:solidFill>
                <a:effectLst/>
                <a:latin typeface="Courier"/>
              </a:rPr>
              <a:t>[3,]    5    8   </a:t>
            </a:r>
            <a:endParaRPr lang="es-MX" b="0" i="0" dirty="0">
              <a:solidFill>
                <a:srgbClr val="1F1F1F"/>
              </a:solidFill>
              <a:effectLst/>
              <a:latin typeface="var(--cds-font-family-source-sans-pro)"/>
            </a:endParaRPr>
          </a:p>
        </p:txBody>
      </p:sp>
    </p:spTree>
    <p:extLst>
      <p:ext uri="{BB962C8B-B14F-4D97-AF65-F5344CB8AC3E}">
        <p14:creationId xmlns:p14="http://schemas.microsoft.com/office/powerpoint/2010/main" val="372218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095F270-01DD-FADB-D7FD-89389C4E9BF3}"/>
              </a:ext>
            </a:extLst>
          </p:cNvPr>
          <p:cNvPicPr>
            <a:picLocks noChangeAspect="1"/>
          </p:cNvPicPr>
          <p:nvPr/>
        </p:nvPicPr>
        <p:blipFill>
          <a:blip r:embed="rId2"/>
          <a:stretch>
            <a:fillRect/>
          </a:stretch>
        </p:blipFill>
        <p:spPr>
          <a:xfrm>
            <a:off x="285239" y="224570"/>
            <a:ext cx="6833729" cy="1814092"/>
          </a:xfrm>
          <a:prstGeom prst="rect">
            <a:avLst/>
          </a:prstGeom>
        </p:spPr>
      </p:pic>
      <p:pic>
        <p:nvPicPr>
          <p:cNvPr id="9" name="Imagen 8">
            <a:extLst>
              <a:ext uri="{FF2B5EF4-FFF2-40B4-BE49-F238E27FC236}">
                <a16:creationId xmlns:a16="http://schemas.microsoft.com/office/drawing/2014/main" id="{67D6E8C8-45EF-AD94-EFFF-D8AC6EC96977}"/>
              </a:ext>
            </a:extLst>
          </p:cNvPr>
          <p:cNvPicPr>
            <a:picLocks noChangeAspect="1"/>
          </p:cNvPicPr>
          <p:nvPr/>
        </p:nvPicPr>
        <p:blipFill>
          <a:blip r:embed="rId3"/>
          <a:stretch>
            <a:fillRect/>
          </a:stretch>
        </p:blipFill>
        <p:spPr>
          <a:xfrm>
            <a:off x="134547" y="3065208"/>
            <a:ext cx="5961453" cy="3568222"/>
          </a:xfrm>
          <a:prstGeom prst="rect">
            <a:avLst/>
          </a:prstGeom>
        </p:spPr>
      </p:pic>
      <p:pic>
        <p:nvPicPr>
          <p:cNvPr id="10" name="Imagen 9">
            <a:extLst>
              <a:ext uri="{FF2B5EF4-FFF2-40B4-BE49-F238E27FC236}">
                <a16:creationId xmlns:a16="http://schemas.microsoft.com/office/drawing/2014/main" id="{D7E4B03D-11F2-7688-6F01-6524F194329B}"/>
              </a:ext>
            </a:extLst>
          </p:cNvPr>
          <p:cNvPicPr>
            <a:picLocks noChangeAspect="1"/>
          </p:cNvPicPr>
          <p:nvPr/>
        </p:nvPicPr>
        <p:blipFill>
          <a:blip r:embed="rId4"/>
          <a:stretch>
            <a:fillRect/>
          </a:stretch>
        </p:blipFill>
        <p:spPr>
          <a:xfrm>
            <a:off x="5530231" y="2397789"/>
            <a:ext cx="6661769" cy="1334837"/>
          </a:xfrm>
          <a:prstGeom prst="rect">
            <a:avLst/>
          </a:prstGeom>
        </p:spPr>
      </p:pic>
    </p:spTree>
    <p:extLst>
      <p:ext uri="{BB962C8B-B14F-4D97-AF65-F5344CB8AC3E}">
        <p14:creationId xmlns:p14="http://schemas.microsoft.com/office/powerpoint/2010/main" val="32637428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52FACC4-4B20-9C13-C104-846C918A5B78}"/>
              </a:ext>
            </a:extLst>
          </p:cNvPr>
          <p:cNvSpPr>
            <a:spLocks noGrp="1"/>
          </p:cNvSpPr>
          <p:nvPr>
            <p:ph idx="1"/>
          </p:nvPr>
        </p:nvSpPr>
        <p:spPr>
          <a:xfrm>
            <a:off x="273424" y="991907"/>
            <a:ext cx="5620870" cy="4351338"/>
          </a:xfrm>
        </p:spPr>
        <p:txBody>
          <a:bodyPr>
            <a:normAutofit fontScale="92500" lnSpcReduction="10000"/>
          </a:bodyPr>
          <a:lstStyle/>
          <a:p>
            <a:pPr algn="l"/>
            <a:r>
              <a:rPr lang="es-MX" sz="2400" b="1" i="0" dirty="0">
                <a:solidFill>
                  <a:srgbClr val="1F1F1F"/>
                </a:solidFill>
                <a:effectLst/>
                <a:latin typeface="unset"/>
              </a:rPr>
              <a:t>Operadores lógicos</a:t>
            </a:r>
            <a:endParaRPr lang="es-MX" sz="2400" b="1" i="0" dirty="0">
              <a:solidFill>
                <a:srgbClr val="1F1F1F"/>
              </a:solidFill>
              <a:effectLst/>
              <a:latin typeface="var(--cds-font-family-source-sans-pro)"/>
            </a:endParaRPr>
          </a:p>
          <a:p>
            <a:pPr marL="0" indent="0" algn="l">
              <a:buNone/>
            </a:pPr>
            <a:r>
              <a:rPr lang="es-MX" sz="2400" b="0" i="0" dirty="0">
                <a:solidFill>
                  <a:srgbClr val="1F1F1F"/>
                </a:solidFill>
                <a:effectLst/>
                <a:latin typeface="var(--cds-font-family-source-sans-pro)"/>
              </a:rPr>
              <a:t>Los</a:t>
            </a:r>
            <a:r>
              <a:rPr lang="es-MX" sz="2400" b="1" i="0" dirty="0">
                <a:solidFill>
                  <a:srgbClr val="1F1F1F"/>
                </a:solidFill>
                <a:effectLst/>
                <a:latin typeface="unset"/>
              </a:rPr>
              <a:t> operadores lógicos </a:t>
            </a:r>
            <a:r>
              <a:rPr lang="es-MX" sz="2400" b="0" i="0" dirty="0">
                <a:solidFill>
                  <a:srgbClr val="1F1F1F"/>
                </a:solidFill>
                <a:effectLst/>
                <a:latin typeface="var(--cds-font-family-source-sans-pro)"/>
              </a:rPr>
              <a:t>arrojan un tipo de dato lógico, por ejemplo, TRUE o FALSE. </a:t>
            </a:r>
          </a:p>
          <a:p>
            <a:pPr marL="0" indent="0" algn="l">
              <a:buNone/>
            </a:pPr>
            <a:r>
              <a:rPr lang="es-MX" sz="2400" b="0" i="0" dirty="0">
                <a:solidFill>
                  <a:srgbClr val="1F1F1F"/>
                </a:solidFill>
                <a:effectLst/>
                <a:latin typeface="var(--cds-font-family-source-sans-pro)"/>
              </a:rPr>
              <a:t>Existen tres tipos principales de operadores lógicos:</a:t>
            </a:r>
          </a:p>
          <a:p>
            <a:pPr marL="0" indent="0" algn="l">
              <a:buNone/>
            </a:pPr>
            <a:endParaRPr lang="es-MX" sz="2400" b="0" i="0" dirty="0">
              <a:solidFill>
                <a:srgbClr val="1F1F1F"/>
              </a:solidFill>
              <a:effectLst/>
              <a:latin typeface="var(--cds-font-family-source-sans-pro)"/>
            </a:endParaRP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AND (algunas veces representado como &amp; o &amp;&amp; en R)</a:t>
            </a: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OR (algunas veces representado como | o || en R)</a:t>
            </a:r>
          </a:p>
          <a:p>
            <a:pPr algn="l">
              <a:spcAft>
                <a:spcPts val="750"/>
              </a:spcAft>
              <a:buFont typeface="Arial" panose="020B0604020202020204" pitchFamily="34" charset="0"/>
              <a:buChar char="•"/>
            </a:pPr>
            <a:r>
              <a:rPr lang="es-MX" sz="2400" b="0" i="0" dirty="0">
                <a:solidFill>
                  <a:srgbClr val="1F1F1F"/>
                </a:solidFill>
                <a:effectLst/>
                <a:latin typeface="var(--cds-font-family-source-sans-pro)"/>
              </a:rPr>
              <a:t>NOT (!)</a:t>
            </a:r>
          </a:p>
          <a:p>
            <a:endParaRPr lang="es-MX" sz="2400" dirty="0"/>
          </a:p>
        </p:txBody>
      </p:sp>
      <p:sp>
        <p:nvSpPr>
          <p:cNvPr id="4" name="Marcador de contenido 2">
            <a:extLst>
              <a:ext uri="{FF2B5EF4-FFF2-40B4-BE49-F238E27FC236}">
                <a16:creationId xmlns:a16="http://schemas.microsoft.com/office/drawing/2014/main" id="{78640D19-46FA-B367-E9C9-F3E8E0CE7560}"/>
              </a:ext>
            </a:extLst>
          </p:cNvPr>
          <p:cNvSpPr txBox="1">
            <a:spLocks/>
          </p:cNvSpPr>
          <p:nvPr/>
        </p:nvSpPr>
        <p:spPr>
          <a:xfrm>
            <a:off x="6096000" y="731277"/>
            <a:ext cx="5620870" cy="487259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s-MX" sz="1800" b="1" i="0" dirty="0">
                <a:solidFill>
                  <a:srgbClr val="1F1F1F"/>
                </a:solidFill>
                <a:effectLst/>
                <a:latin typeface="unset"/>
              </a:rPr>
              <a:t>Instrucciones condicionales </a:t>
            </a:r>
            <a:endParaRPr lang="es-MX" sz="1800" b="1" i="0" dirty="0">
              <a:solidFill>
                <a:srgbClr val="1F1F1F"/>
              </a:solidFill>
              <a:effectLst/>
              <a:latin typeface="var(--cds-font-family-source-sans-pro)"/>
            </a:endParaRPr>
          </a:p>
          <a:p>
            <a:pPr marL="0" indent="0" algn="l">
              <a:buNone/>
            </a:pPr>
            <a:r>
              <a:rPr lang="es-MX" sz="1800" b="0" i="0" dirty="0">
                <a:solidFill>
                  <a:srgbClr val="1F1F1F"/>
                </a:solidFill>
                <a:effectLst/>
                <a:latin typeface="var(--cds-font-family-source-sans-pro)"/>
              </a:rPr>
              <a:t>Una</a:t>
            </a:r>
            <a:r>
              <a:rPr lang="es-MX" sz="1800" b="1" i="0" dirty="0">
                <a:solidFill>
                  <a:srgbClr val="1F1F1F"/>
                </a:solidFill>
                <a:effectLst/>
                <a:latin typeface="unset"/>
              </a:rPr>
              <a:t> instrucción condicional </a:t>
            </a:r>
            <a:r>
              <a:rPr lang="es-MX" sz="1800" b="0" i="0" dirty="0">
                <a:solidFill>
                  <a:srgbClr val="1F1F1F"/>
                </a:solidFill>
                <a:effectLst/>
                <a:latin typeface="var(--cds-font-family-source-sans-pro)"/>
              </a:rPr>
              <a:t>es una declaración de que si una determinada condición se mantiene, entonces, debe producirse un determinado evento. Por ejemplo, "</a:t>
            </a:r>
            <a:r>
              <a:rPr lang="es-MX" sz="1800" b="0" i="1" dirty="0">
                <a:solidFill>
                  <a:srgbClr val="1F1F1F"/>
                </a:solidFill>
                <a:effectLst/>
                <a:latin typeface="var(--cds-font-family-source-sans-pro)"/>
              </a:rPr>
              <a:t>Si</a:t>
            </a:r>
            <a:r>
              <a:rPr lang="es-MX" sz="1800" b="0" i="0" dirty="0">
                <a:solidFill>
                  <a:srgbClr val="1F1F1F"/>
                </a:solidFill>
                <a:effectLst/>
                <a:latin typeface="var(--cds-font-family-source-sans-pro)"/>
              </a:rPr>
              <a:t> la temperatura está por encima del punto de congelamiento, </a:t>
            </a:r>
            <a:r>
              <a:rPr lang="es-MX" sz="1800" b="0" i="1" dirty="0">
                <a:solidFill>
                  <a:srgbClr val="1F1F1F"/>
                </a:solidFill>
                <a:effectLst/>
                <a:latin typeface="var(--cds-font-family-source-sans-pro)"/>
              </a:rPr>
              <a:t>entonces,</a:t>
            </a:r>
            <a:r>
              <a:rPr lang="es-MX" sz="1800" b="0" i="0" dirty="0">
                <a:solidFill>
                  <a:srgbClr val="1F1F1F"/>
                </a:solidFill>
                <a:effectLst/>
                <a:latin typeface="var(--cds-font-family-source-sans-pro)"/>
              </a:rPr>
              <a:t> saldré a caminar". Si la primera condición es verdadera (la temperatura está por encima del punto de congelamiento), entonces la segunda condición sucederá (salir a caminar). Las instrucciones condicionales en código R tienen una lógica similar. </a:t>
            </a:r>
          </a:p>
          <a:p>
            <a:pPr algn="l">
              <a:spcAft>
                <a:spcPts val="750"/>
              </a:spcAft>
              <a:buFont typeface="Arial" panose="020B0604020202020204" pitchFamily="34" charset="0"/>
              <a:buChar char="•"/>
            </a:pPr>
            <a:r>
              <a:rPr lang="es-MX" sz="1800" b="1" i="0" dirty="0" err="1">
                <a:solidFill>
                  <a:srgbClr val="1F1F1F"/>
                </a:solidFill>
                <a:effectLst/>
                <a:latin typeface="unset"/>
              </a:rPr>
              <a:t>if</a:t>
            </a:r>
            <a:r>
              <a:rPr lang="es-MX" sz="1800" b="1" i="0" dirty="0">
                <a:solidFill>
                  <a:srgbClr val="1F1F1F"/>
                </a:solidFill>
                <a:effectLst/>
                <a:latin typeface="unset"/>
              </a:rPr>
              <a:t>() </a:t>
            </a:r>
            <a:endParaRPr lang="es-MX" sz="1800" b="0" i="0" dirty="0">
              <a:solidFill>
                <a:srgbClr val="1F1F1F"/>
              </a:solidFill>
              <a:effectLst/>
              <a:latin typeface="var(--cds-font-family-source-sans-pro)"/>
            </a:endParaRPr>
          </a:p>
          <a:p>
            <a:pPr algn="l">
              <a:spcAft>
                <a:spcPts val="750"/>
              </a:spcAft>
              <a:buFont typeface="Arial" panose="020B0604020202020204" pitchFamily="34" charset="0"/>
              <a:buChar char="•"/>
            </a:pPr>
            <a:r>
              <a:rPr lang="es-MX" sz="1800" b="1" i="0" dirty="0" err="1">
                <a:solidFill>
                  <a:srgbClr val="1F1F1F"/>
                </a:solidFill>
                <a:effectLst/>
                <a:latin typeface="unset"/>
              </a:rPr>
              <a:t>else</a:t>
            </a:r>
            <a:r>
              <a:rPr lang="es-MX" sz="1800" b="1" i="0" dirty="0">
                <a:solidFill>
                  <a:srgbClr val="1F1F1F"/>
                </a:solidFill>
                <a:effectLst/>
                <a:latin typeface="unset"/>
              </a:rPr>
              <a:t>()</a:t>
            </a:r>
            <a:endParaRPr lang="es-MX" sz="1800" b="0" i="0" dirty="0">
              <a:solidFill>
                <a:srgbClr val="1F1F1F"/>
              </a:solidFill>
              <a:effectLst/>
              <a:latin typeface="var(--cds-font-family-source-sans-pro)"/>
            </a:endParaRPr>
          </a:p>
          <a:p>
            <a:pPr algn="l">
              <a:spcAft>
                <a:spcPts val="750"/>
              </a:spcAft>
              <a:buFont typeface="Arial" panose="020B0604020202020204" pitchFamily="34" charset="0"/>
              <a:buChar char="•"/>
            </a:pPr>
            <a:r>
              <a:rPr lang="es-MX" sz="1800" b="1" i="0" dirty="0" err="1">
                <a:solidFill>
                  <a:srgbClr val="1F1F1F"/>
                </a:solidFill>
                <a:effectLst/>
                <a:latin typeface="unset"/>
              </a:rPr>
              <a:t>else</a:t>
            </a:r>
            <a:r>
              <a:rPr lang="es-MX" sz="1800" b="1" i="0" dirty="0">
                <a:solidFill>
                  <a:srgbClr val="1F1F1F"/>
                </a:solidFill>
                <a:effectLst/>
                <a:latin typeface="unset"/>
              </a:rPr>
              <a:t> </a:t>
            </a:r>
            <a:r>
              <a:rPr lang="es-MX" sz="1800" b="1" i="0" dirty="0" err="1">
                <a:solidFill>
                  <a:srgbClr val="1F1F1F"/>
                </a:solidFill>
                <a:effectLst/>
                <a:latin typeface="unset"/>
              </a:rPr>
              <a:t>if</a:t>
            </a:r>
            <a:r>
              <a:rPr lang="es-MX" sz="1800" b="1" i="0" dirty="0">
                <a:solidFill>
                  <a:srgbClr val="1F1F1F"/>
                </a:solidFill>
                <a:effectLst/>
                <a:latin typeface="unset"/>
              </a:rPr>
              <a:t>()</a:t>
            </a:r>
            <a:endParaRPr lang="es-MX" sz="1800"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613363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D011F36-7CCD-8745-D09D-7CAE609C79E7}"/>
              </a:ext>
            </a:extLst>
          </p:cNvPr>
          <p:cNvPicPr>
            <a:picLocks noChangeAspect="1"/>
          </p:cNvPicPr>
          <p:nvPr/>
        </p:nvPicPr>
        <p:blipFill>
          <a:blip r:embed="rId2"/>
          <a:stretch>
            <a:fillRect/>
          </a:stretch>
        </p:blipFill>
        <p:spPr>
          <a:xfrm>
            <a:off x="553579" y="177502"/>
            <a:ext cx="4483115" cy="1828494"/>
          </a:xfrm>
          <a:prstGeom prst="rect">
            <a:avLst/>
          </a:prstGeom>
        </p:spPr>
      </p:pic>
      <p:pic>
        <p:nvPicPr>
          <p:cNvPr id="7" name="Imagen 6">
            <a:extLst>
              <a:ext uri="{FF2B5EF4-FFF2-40B4-BE49-F238E27FC236}">
                <a16:creationId xmlns:a16="http://schemas.microsoft.com/office/drawing/2014/main" id="{CAB8C968-905A-3094-DDC2-B7542E9DBB54}"/>
              </a:ext>
            </a:extLst>
          </p:cNvPr>
          <p:cNvPicPr>
            <a:picLocks noChangeAspect="1"/>
          </p:cNvPicPr>
          <p:nvPr/>
        </p:nvPicPr>
        <p:blipFill>
          <a:blip r:embed="rId3"/>
          <a:stretch>
            <a:fillRect/>
          </a:stretch>
        </p:blipFill>
        <p:spPr>
          <a:xfrm>
            <a:off x="553579" y="2231824"/>
            <a:ext cx="4483115" cy="1874757"/>
          </a:xfrm>
          <a:prstGeom prst="rect">
            <a:avLst/>
          </a:prstGeom>
        </p:spPr>
      </p:pic>
      <p:pic>
        <p:nvPicPr>
          <p:cNvPr id="9" name="Imagen 8">
            <a:extLst>
              <a:ext uri="{FF2B5EF4-FFF2-40B4-BE49-F238E27FC236}">
                <a16:creationId xmlns:a16="http://schemas.microsoft.com/office/drawing/2014/main" id="{562EE8EE-F5A0-553C-790D-D4F16B80227A}"/>
              </a:ext>
            </a:extLst>
          </p:cNvPr>
          <p:cNvPicPr>
            <a:picLocks noChangeAspect="1"/>
          </p:cNvPicPr>
          <p:nvPr/>
        </p:nvPicPr>
        <p:blipFill>
          <a:blip r:embed="rId4"/>
          <a:stretch>
            <a:fillRect/>
          </a:stretch>
        </p:blipFill>
        <p:spPr>
          <a:xfrm>
            <a:off x="553579" y="4580844"/>
            <a:ext cx="4381492" cy="1752597"/>
          </a:xfrm>
          <a:prstGeom prst="rect">
            <a:avLst/>
          </a:prstGeom>
        </p:spPr>
      </p:pic>
      <p:pic>
        <p:nvPicPr>
          <p:cNvPr id="11" name="Imagen 10">
            <a:extLst>
              <a:ext uri="{FF2B5EF4-FFF2-40B4-BE49-F238E27FC236}">
                <a16:creationId xmlns:a16="http://schemas.microsoft.com/office/drawing/2014/main" id="{161F8866-09A4-A6A5-0688-8CB3C0B8C62B}"/>
              </a:ext>
            </a:extLst>
          </p:cNvPr>
          <p:cNvPicPr>
            <a:picLocks noChangeAspect="1"/>
          </p:cNvPicPr>
          <p:nvPr/>
        </p:nvPicPr>
        <p:blipFill>
          <a:blip r:embed="rId5"/>
          <a:stretch>
            <a:fillRect/>
          </a:stretch>
        </p:blipFill>
        <p:spPr>
          <a:xfrm>
            <a:off x="5163708" y="67028"/>
            <a:ext cx="4339174" cy="1864488"/>
          </a:xfrm>
          <a:prstGeom prst="rect">
            <a:avLst/>
          </a:prstGeom>
        </p:spPr>
      </p:pic>
      <p:pic>
        <p:nvPicPr>
          <p:cNvPr id="15" name="Imagen 14">
            <a:extLst>
              <a:ext uri="{FF2B5EF4-FFF2-40B4-BE49-F238E27FC236}">
                <a16:creationId xmlns:a16="http://schemas.microsoft.com/office/drawing/2014/main" id="{57FB8A72-F810-9826-7349-59F5447C95EB}"/>
              </a:ext>
            </a:extLst>
          </p:cNvPr>
          <p:cNvPicPr>
            <a:picLocks noChangeAspect="1"/>
          </p:cNvPicPr>
          <p:nvPr/>
        </p:nvPicPr>
        <p:blipFill>
          <a:blip r:embed="rId6"/>
          <a:stretch>
            <a:fillRect/>
          </a:stretch>
        </p:blipFill>
        <p:spPr>
          <a:xfrm>
            <a:off x="5654245" y="3169202"/>
            <a:ext cx="3848637" cy="1895740"/>
          </a:xfrm>
          <a:prstGeom prst="rect">
            <a:avLst/>
          </a:prstGeom>
        </p:spPr>
      </p:pic>
      <p:pic>
        <p:nvPicPr>
          <p:cNvPr id="16" name="Imagen 15">
            <a:extLst>
              <a:ext uri="{FF2B5EF4-FFF2-40B4-BE49-F238E27FC236}">
                <a16:creationId xmlns:a16="http://schemas.microsoft.com/office/drawing/2014/main" id="{A8089260-0656-17CB-79F8-807F02B4913F}"/>
              </a:ext>
            </a:extLst>
          </p:cNvPr>
          <p:cNvPicPr>
            <a:picLocks noChangeAspect="1"/>
          </p:cNvPicPr>
          <p:nvPr/>
        </p:nvPicPr>
        <p:blipFill>
          <a:blip r:embed="rId7"/>
          <a:stretch>
            <a:fillRect/>
          </a:stretch>
        </p:blipFill>
        <p:spPr>
          <a:xfrm>
            <a:off x="8355106" y="1931516"/>
            <a:ext cx="3715268" cy="1905266"/>
          </a:xfrm>
          <a:prstGeom prst="rect">
            <a:avLst/>
          </a:prstGeom>
        </p:spPr>
      </p:pic>
      <p:pic>
        <p:nvPicPr>
          <p:cNvPr id="18" name="Imagen 17">
            <a:extLst>
              <a:ext uri="{FF2B5EF4-FFF2-40B4-BE49-F238E27FC236}">
                <a16:creationId xmlns:a16="http://schemas.microsoft.com/office/drawing/2014/main" id="{AFCE608C-AC2C-F584-1B61-4835533774D6}"/>
              </a:ext>
            </a:extLst>
          </p:cNvPr>
          <p:cNvPicPr>
            <a:picLocks noChangeAspect="1"/>
          </p:cNvPicPr>
          <p:nvPr/>
        </p:nvPicPr>
        <p:blipFill>
          <a:blip r:embed="rId8"/>
          <a:stretch>
            <a:fillRect/>
          </a:stretch>
        </p:blipFill>
        <p:spPr>
          <a:xfrm>
            <a:off x="7981285" y="4929637"/>
            <a:ext cx="3934374" cy="1543265"/>
          </a:xfrm>
          <a:prstGeom prst="rect">
            <a:avLst/>
          </a:prstGeom>
        </p:spPr>
      </p:pic>
    </p:spTree>
    <p:extLst>
      <p:ext uri="{BB962C8B-B14F-4D97-AF65-F5344CB8AC3E}">
        <p14:creationId xmlns:p14="http://schemas.microsoft.com/office/powerpoint/2010/main" val="12091489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AB164E2-DE21-E7EC-D873-6FB4B052D949}"/>
              </a:ext>
            </a:extLst>
          </p:cNvPr>
          <p:cNvPicPr>
            <a:picLocks noChangeAspect="1"/>
          </p:cNvPicPr>
          <p:nvPr/>
        </p:nvPicPr>
        <p:blipFill>
          <a:blip r:embed="rId2"/>
          <a:stretch>
            <a:fillRect/>
          </a:stretch>
        </p:blipFill>
        <p:spPr>
          <a:xfrm>
            <a:off x="408187" y="354771"/>
            <a:ext cx="4583537" cy="1554888"/>
          </a:xfrm>
          <a:prstGeom prst="rect">
            <a:avLst/>
          </a:prstGeom>
        </p:spPr>
      </p:pic>
      <p:pic>
        <p:nvPicPr>
          <p:cNvPr id="7" name="Imagen 6">
            <a:extLst>
              <a:ext uri="{FF2B5EF4-FFF2-40B4-BE49-F238E27FC236}">
                <a16:creationId xmlns:a16="http://schemas.microsoft.com/office/drawing/2014/main" id="{05EBBE3A-7508-3B6C-936E-59023B84FD48}"/>
              </a:ext>
            </a:extLst>
          </p:cNvPr>
          <p:cNvPicPr>
            <a:picLocks noChangeAspect="1"/>
          </p:cNvPicPr>
          <p:nvPr/>
        </p:nvPicPr>
        <p:blipFill>
          <a:blip r:embed="rId3"/>
          <a:stretch>
            <a:fillRect/>
          </a:stretch>
        </p:blipFill>
        <p:spPr>
          <a:xfrm>
            <a:off x="475704" y="2770094"/>
            <a:ext cx="4516020" cy="2651884"/>
          </a:xfrm>
          <a:prstGeom prst="rect">
            <a:avLst/>
          </a:prstGeom>
        </p:spPr>
      </p:pic>
      <p:pic>
        <p:nvPicPr>
          <p:cNvPr id="9" name="Imagen 8">
            <a:extLst>
              <a:ext uri="{FF2B5EF4-FFF2-40B4-BE49-F238E27FC236}">
                <a16:creationId xmlns:a16="http://schemas.microsoft.com/office/drawing/2014/main" id="{050540D6-2C7B-048E-E34D-C49E0E611085}"/>
              </a:ext>
            </a:extLst>
          </p:cNvPr>
          <p:cNvPicPr>
            <a:picLocks noChangeAspect="1"/>
          </p:cNvPicPr>
          <p:nvPr/>
        </p:nvPicPr>
        <p:blipFill>
          <a:blip r:embed="rId4"/>
          <a:stretch>
            <a:fillRect/>
          </a:stretch>
        </p:blipFill>
        <p:spPr>
          <a:xfrm>
            <a:off x="7428460" y="660661"/>
            <a:ext cx="2581635" cy="943107"/>
          </a:xfrm>
          <a:prstGeom prst="rect">
            <a:avLst/>
          </a:prstGeom>
        </p:spPr>
      </p:pic>
      <p:sp>
        <p:nvSpPr>
          <p:cNvPr id="10" name="CuadroTexto 9">
            <a:extLst>
              <a:ext uri="{FF2B5EF4-FFF2-40B4-BE49-F238E27FC236}">
                <a16:creationId xmlns:a16="http://schemas.microsoft.com/office/drawing/2014/main" id="{1C256460-1855-1DC8-37AB-25E9474C1A8D}"/>
              </a:ext>
            </a:extLst>
          </p:cNvPr>
          <p:cNvSpPr txBox="1"/>
          <p:nvPr/>
        </p:nvSpPr>
        <p:spPr>
          <a:xfrm>
            <a:off x="6427694" y="2556753"/>
            <a:ext cx="4516020" cy="1323439"/>
          </a:xfrm>
          <a:prstGeom prst="rect">
            <a:avLst/>
          </a:prstGeom>
          <a:noFill/>
        </p:spPr>
        <p:txBody>
          <a:bodyPr wrap="square" rtlCol="0">
            <a:spAutoFit/>
          </a:bodyPr>
          <a:lstStyle/>
          <a:p>
            <a:r>
              <a:rPr lang="es-MX" sz="2000" dirty="0"/>
              <a:t>Revisar </a:t>
            </a:r>
            <a:r>
              <a:rPr lang="es-MX" sz="2000" dirty="0" err="1"/>
              <a:t>packages</a:t>
            </a:r>
            <a:r>
              <a:rPr lang="es-MX" sz="2000" dirty="0"/>
              <a:t> instalados</a:t>
            </a:r>
          </a:p>
          <a:p>
            <a:endParaRPr lang="es-MX" sz="2000" dirty="0"/>
          </a:p>
          <a:p>
            <a:r>
              <a:rPr lang="es-MX" sz="2000" dirty="0" err="1"/>
              <a:t>Installed.packages</a:t>
            </a:r>
            <a:r>
              <a:rPr lang="es-MX" sz="2000" dirty="0"/>
              <a:t>()</a:t>
            </a:r>
          </a:p>
          <a:p>
            <a:endParaRPr lang="es-MX" sz="2000" dirty="0"/>
          </a:p>
        </p:txBody>
      </p:sp>
      <p:pic>
        <p:nvPicPr>
          <p:cNvPr id="3" name="Imagen 2">
            <a:extLst>
              <a:ext uri="{FF2B5EF4-FFF2-40B4-BE49-F238E27FC236}">
                <a16:creationId xmlns:a16="http://schemas.microsoft.com/office/drawing/2014/main" id="{E12CBC12-A4DD-20D6-AFE7-452DB024D45D}"/>
              </a:ext>
            </a:extLst>
          </p:cNvPr>
          <p:cNvPicPr>
            <a:picLocks noChangeAspect="1"/>
          </p:cNvPicPr>
          <p:nvPr/>
        </p:nvPicPr>
        <p:blipFill>
          <a:blip r:embed="rId5"/>
          <a:stretch>
            <a:fillRect/>
          </a:stretch>
        </p:blipFill>
        <p:spPr>
          <a:xfrm>
            <a:off x="5764307" y="4338103"/>
            <a:ext cx="6001794" cy="2167750"/>
          </a:xfrm>
          <a:prstGeom prst="rect">
            <a:avLst/>
          </a:prstGeom>
        </p:spPr>
      </p:pic>
    </p:spTree>
    <p:extLst>
      <p:ext uri="{BB962C8B-B14F-4D97-AF65-F5344CB8AC3E}">
        <p14:creationId xmlns:p14="http://schemas.microsoft.com/office/powerpoint/2010/main" val="37320115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811DC46-B11D-28AB-4E34-2493B1B25C10}"/>
              </a:ext>
            </a:extLst>
          </p:cNvPr>
          <p:cNvSpPr>
            <a:spLocks noGrp="1"/>
          </p:cNvSpPr>
          <p:nvPr>
            <p:ph idx="1"/>
          </p:nvPr>
        </p:nvSpPr>
        <p:spPr>
          <a:xfrm>
            <a:off x="690283" y="349623"/>
            <a:ext cx="10753164" cy="6212541"/>
          </a:xfrm>
        </p:spPr>
        <p:txBody>
          <a:bodyPr>
            <a:normAutofit fontScale="92500" lnSpcReduction="10000"/>
          </a:bodyPr>
          <a:lstStyle/>
          <a:p>
            <a:pPr algn="l"/>
            <a:r>
              <a:rPr lang="es-MX" sz="1800" b="0" i="0" dirty="0">
                <a:solidFill>
                  <a:srgbClr val="1F1F1F"/>
                </a:solidFill>
                <a:effectLst/>
                <a:latin typeface="var(--cds-font-family-source-sans-pro)"/>
              </a:rPr>
              <a:t>Curso 7: Análisis de datos con programación en R</a:t>
            </a:r>
          </a:p>
          <a:p>
            <a:pPr algn="l">
              <a:spcAft>
                <a:spcPts val="750"/>
              </a:spcAft>
              <a:buFont typeface="+mj-lt"/>
              <a:buAutoNum type="arabicPeriod"/>
            </a:pPr>
            <a:r>
              <a:rPr lang="es-MX" sz="1800" b="1" i="0" dirty="0">
                <a:solidFill>
                  <a:srgbClr val="1F1F1F"/>
                </a:solidFill>
                <a:effectLst/>
                <a:latin typeface="unset"/>
              </a:rPr>
              <a:t>Conceptos básicos de R: </a:t>
            </a:r>
            <a:r>
              <a:rPr lang="es-MX" sz="1800" b="0" i="0" dirty="0">
                <a:solidFill>
                  <a:srgbClr val="1F1F1F"/>
                </a:solidFill>
                <a:effectLst/>
                <a:latin typeface="var(--cds-font-family-source-sans-pro)"/>
              </a:rPr>
              <a:t>R es un lenguaje de programación que se puede usar para llevar a cabo tareas en cada etapa del proceso de análisis de datos. En esta parte del curso, aprenderás sobre R y </a:t>
            </a:r>
            <a:r>
              <a:rPr lang="es-MX" sz="1800" b="0" i="0" dirty="0" err="1">
                <a:solidFill>
                  <a:srgbClr val="1F1F1F"/>
                </a:solidFill>
                <a:effectLst/>
                <a:latin typeface="var(--cds-font-family-source-sans-pro)"/>
              </a:rPr>
              <a:t>RStudio</a:t>
            </a:r>
            <a:r>
              <a:rPr lang="es-MX" sz="1800" b="0" i="0" dirty="0">
                <a:solidFill>
                  <a:srgbClr val="1F1F1F"/>
                </a:solidFill>
                <a:effectLst/>
                <a:latin typeface="var(--cds-font-family-source-sans-pro)"/>
              </a:rPr>
              <a:t>, un entorno de desarrollo integrado (IDE) para R. También vas a explorar los beneficios de usar </a:t>
            </a:r>
            <a:r>
              <a:rPr lang="es-MX" sz="1800" b="0" i="0" dirty="0" err="1">
                <a:solidFill>
                  <a:srgbClr val="1F1F1F"/>
                </a:solidFill>
                <a:effectLst/>
                <a:latin typeface="var(--cds-font-family-source-sans-pro)"/>
              </a:rPr>
              <a:t>RStudio</a:t>
            </a:r>
            <a:r>
              <a:rPr lang="es-MX" sz="1800" b="0" i="0" dirty="0">
                <a:solidFill>
                  <a:srgbClr val="1F1F1F"/>
                </a:solidFill>
                <a:effectLst/>
                <a:latin typeface="var(--cds-font-family-source-sans-pro)"/>
              </a:rPr>
              <a:t> para trabajar con R. </a:t>
            </a:r>
            <a:r>
              <a:rPr lang="es-MX" sz="1800" b="0" i="0" dirty="0" err="1">
                <a:solidFill>
                  <a:srgbClr val="1F1F1F"/>
                </a:solidFill>
                <a:effectLst/>
                <a:latin typeface="var(--cds-font-family-source-sans-pro)"/>
              </a:rPr>
              <a:t>RStudio</a:t>
            </a:r>
            <a:r>
              <a:rPr lang="es-MX" sz="1800" b="0" i="0" dirty="0">
                <a:solidFill>
                  <a:srgbClr val="1F1F1F"/>
                </a:solidFill>
                <a:effectLst/>
                <a:latin typeface="var(--cds-font-family-source-sans-pro)"/>
              </a:rPr>
              <a:t> te permite aprovechar las funciones y la funcionalidad de R sin problemas.</a:t>
            </a:r>
          </a:p>
          <a:p>
            <a:pPr algn="l">
              <a:spcAft>
                <a:spcPts val="750"/>
              </a:spcAft>
              <a:buFont typeface="+mj-lt"/>
              <a:buAutoNum type="arabicPeriod"/>
            </a:pPr>
            <a:r>
              <a:rPr lang="es-MX" sz="1800" b="1" i="0" dirty="0">
                <a:solidFill>
                  <a:srgbClr val="1F1F1F"/>
                </a:solidFill>
                <a:effectLst/>
                <a:latin typeface="unset"/>
              </a:rPr>
              <a:t>Programar con </a:t>
            </a:r>
            <a:r>
              <a:rPr lang="es-MX" sz="1800" b="1" i="0" dirty="0" err="1">
                <a:solidFill>
                  <a:srgbClr val="1F1F1F"/>
                </a:solidFill>
                <a:effectLst/>
                <a:latin typeface="unset"/>
              </a:rPr>
              <a:t>RStudio</a:t>
            </a:r>
            <a:r>
              <a:rPr lang="es-MX" sz="1800" b="1" i="0" dirty="0">
                <a:solidFill>
                  <a:srgbClr val="1F1F1F"/>
                </a:solidFill>
                <a:effectLst/>
                <a:latin typeface="unset"/>
              </a:rPr>
              <a:t>: </a:t>
            </a:r>
            <a:r>
              <a:rPr lang="es-MX" sz="1800" b="0" i="0" dirty="0">
                <a:solidFill>
                  <a:srgbClr val="1F1F1F"/>
                </a:solidFill>
                <a:effectLst/>
                <a:latin typeface="var(--cds-font-family-source-sans-pro)"/>
              </a:rPr>
              <a:t>En esta parte del curso, explorarás los conceptos fundamentales asociados con R. Aprenderás sobre funciones y variables que puedes usar en tus cálculos y otros tipos de programación. Además, descubrirás los paquetes de R, que son colecciones de funciones, códigos y muestras de datos de R que puedes usar en </a:t>
            </a:r>
            <a:r>
              <a:rPr lang="es-MX" sz="1800" b="0" i="0" dirty="0" err="1">
                <a:solidFill>
                  <a:srgbClr val="1F1F1F"/>
                </a:solidFill>
                <a:effectLst/>
                <a:latin typeface="var(--cds-font-family-source-sans-pro)"/>
              </a:rPr>
              <a:t>RStudio</a:t>
            </a:r>
            <a:r>
              <a:rPr lang="es-MX" sz="1800" b="0" i="0" dirty="0">
                <a:solidFill>
                  <a:srgbClr val="1F1F1F"/>
                </a:solidFill>
                <a:effectLst/>
                <a:latin typeface="var(--cds-font-family-source-sans-pro)"/>
              </a:rPr>
              <a:t>.</a:t>
            </a:r>
          </a:p>
          <a:p>
            <a:pPr algn="l">
              <a:spcAft>
                <a:spcPts val="750"/>
              </a:spcAft>
              <a:buFont typeface="+mj-lt"/>
              <a:buAutoNum type="arabicPeriod"/>
            </a:pPr>
            <a:r>
              <a:rPr lang="es-MX" sz="1800" b="1" i="0" dirty="0">
                <a:solidFill>
                  <a:srgbClr val="1F1F1F"/>
                </a:solidFill>
                <a:effectLst/>
                <a:latin typeface="unset"/>
              </a:rPr>
              <a:t>Trabajar con datos en R: </a:t>
            </a:r>
            <a:r>
              <a:rPr lang="es-MX" sz="1800" b="0" i="0" dirty="0">
                <a:solidFill>
                  <a:srgbClr val="1F1F1F"/>
                </a:solidFill>
                <a:effectLst/>
                <a:latin typeface="var(--cds-font-family-source-sans-pro)"/>
              </a:rPr>
              <a:t>El lenguaje de programación R fue diseñado para el trabajo con datos en todas las etapas del proceso de análisis de datos. En esta parte del curso, examinarás cómo R puede ayudarte a estructurar, organizar y limpiar tus datos utilizando funciones y otros procesos. Aprenderás sobre los marcos de datos y cómo trabajar con ellos en R. También repasarás el concepto del sesgo de los datos y cómo R puede ayudarte a abordarlo.</a:t>
            </a:r>
          </a:p>
          <a:p>
            <a:pPr algn="l">
              <a:spcAft>
                <a:spcPts val="750"/>
              </a:spcAft>
              <a:buFont typeface="+mj-lt"/>
              <a:buAutoNum type="arabicPeriod"/>
            </a:pPr>
            <a:r>
              <a:rPr lang="es-MX" sz="1800" b="1" i="0" dirty="0">
                <a:solidFill>
                  <a:srgbClr val="1F1F1F"/>
                </a:solidFill>
                <a:effectLst/>
                <a:latin typeface="unset"/>
              </a:rPr>
              <a:t>Visualizaciones, estética y anotaciones: </a:t>
            </a:r>
            <a:r>
              <a:rPr lang="es-MX" sz="1800" b="0" i="0" dirty="0">
                <a:solidFill>
                  <a:srgbClr val="1F1F1F"/>
                </a:solidFill>
                <a:effectLst/>
                <a:latin typeface="var(--cds-font-family-source-sans-pro)"/>
              </a:rPr>
              <a:t>R es una herramienta increíble para crear visualizaciones detalladas. En esta parte del curso, aprenderás a usar R para generar visualizaciones y resolver cualquier problema que pueda surgir. Además, explorarás las funciones de R y </a:t>
            </a:r>
            <a:r>
              <a:rPr lang="es-MX" sz="1800" b="0" i="0" dirty="0" err="1">
                <a:solidFill>
                  <a:srgbClr val="1F1F1F"/>
                </a:solidFill>
                <a:effectLst/>
                <a:latin typeface="var(--cds-font-family-source-sans-pro)"/>
              </a:rPr>
              <a:t>RStudio</a:t>
            </a:r>
            <a:r>
              <a:rPr lang="es-MX" sz="1800" b="0" i="0" dirty="0">
                <a:solidFill>
                  <a:srgbClr val="1F1F1F"/>
                </a:solidFill>
                <a:effectLst/>
                <a:latin typeface="var(--cds-font-family-source-sans-pro)"/>
              </a:rPr>
              <a:t> que pueden ayudarte con la estética de tus visualizaciones. Aprenderás a anotar visualizaciones y guardar los cambios.</a:t>
            </a:r>
          </a:p>
          <a:p>
            <a:pPr algn="l">
              <a:spcAft>
                <a:spcPts val="750"/>
              </a:spcAft>
              <a:buFont typeface="+mj-lt"/>
              <a:buAutoNum type="arabicPeriod"/>
            </a:pPr>
            <a:r>
              <a:rPr lang="es-MX" sz="1800" b="1" i="0" dirty="0">
                <a:solidFill>
                  <a:srgbClr val="1F1F1F"/>
                </a:solidFill>
                <a:effectLst/>
                <a:latin typeface="unset"/>
              </a:rPr>
              <a:t>Documentos e informes: </a:t>
            </a:r>
            <a:r>
              <a:rPr lang="es-MX" sz="1800" b="0" i="0" dirty="0">
                <a:solidFill>
                  <a:srgbClr val="1F1F1F"/>
                </a:solidFill>
                <a:effectLst/>
                <a:latin typeface="var(--cds-font-family-source-sans-pro)"/>
              </a:rPr>
              <a:t>A la hora de guardar y presentar tu análisis, R te ofrece varias opciones distintas. En esta parte del curso, vas a aprender acerca de R </a:t>
            </a:r>
            <a:r>
              <a:rPr lang="es-MX" sz="1800" b="0" i="0" dirty="0" err="1">
                <a:solidFill>
                  <a:srgbClr val="1F1F1F"/>
                </a:solidFill>
                <a:effectLst/>
                <a:latin typeface="var(--cds-font-family-source-sans-pro)"/>
              </a:rPr>
              <a:t>Markdown</a:t>
            </a:r>
            <a:r>
              <a:rPr lang="es-MX" sz="1800" b="0" i="0" dirty="0">
                <a:solidFill>
                  <a:srgbClr val="1F1F1F"/>
                </a:solidFill>
                <a:effectLst/>
                <a:latin typeface="var(--cds-font-family-source-sans-pro)"/>
              </a:rPr>
              <a:t>, un formato de archivo para crear documentos dinámicos con R. Aprenderás a formatear archivos y exportarlos en R </a:t>
            </a:r>
            <a:r>
              <a:rPr lang="es-MX" sz="1800" b="0" i="0" dirty="0" err="1">
                <a:solidFill>
                  <a:srgbClr val="1F1F1F"/>
                </a:solidFill>
                <a:effectLst/>
                <a:latin typeface="var(--cds-font-family-source-sans-pro)"/>
              </a:rPr>
              <a:t>Markdown</a:t>
            </a:r>
            <a:r>
              <a:rPr lang="es-MX" sz="1800" b="0" i="0" dirty="0">
                <a:solidFill>
                  <a:srgbClr val="1F1F1F"/>
                </a:solidFill>
                <a:effectLst/>
                <a:latin typeface="var(--cds-font-family-source-sans-pro)"/>
              </a:rPr>
              <a:t>, e incluso a incluir bloques de códigos de R en tus documentos.</a:t>
            </a:r>
          </a:p>
          <a:p>
            <a:pPr algn="l">
              <a:spcAft>
                <a:spcPts val="750"/>
              </a:spcAft>
              <a:buFont typeface="+mj-lt"/>
              <a:buAutoNum type="arabicPeriod"/>
            </a:pPr>
            <a:r>
              <a:rPr lang="es-MX" sz="1800" b="1" i="0" dirty="0">
                <a:solidFill>
                  <a:srgbClr val="1F1F1F"/>
                </a:solidFill>
                <a:effectLst/>
                <a:latin typeface="unset"/>
              </a:rPr>
              <a:t>Desafío del curso: </a:t>
            </a:r>
            <a:r>
              <a:rPr lang="es-MX" sz="1800" b="0" i="0" dirty="0">
                <a:solidFill>
                  <a:srgbClr val="1F1F1F"/>
                </a:solidFill>
                <a:effectLst/>
                <a:latin typeface="var(--cds-font-family-source-sans-pro)"/>
              </a:rPr>
              <a:t>Al final de este curso, en el Desafío del curso, pondrás en práctica todo lo que has aprendido. En el Desafío del curso, responderás preguntas sobre destrezas clave que practicaste y tendrás la oportunidad de demostrar esas destrezas en tres escenarios distintos.  </a:t>
            </a:r>
          </a:p>
        </p:txBody>
      </p:sp>
    </p:spTree>
    <p:extLst>
      <p:ext uri="{BB962C8B-B14F-4D97-AF65-F5344CB8AC3E}">
        <p14:creationId xmlns:p14="http://schemas.microsoft.com/office/powerpoint/2010/main" val="24702237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F4116A9-E672-DD0E-930B-850EEA2BC99A}"/>
              </a:ext>
            </a:extLst>
          </p:cNvPr>
          <p:cNvSpPr>
            <a:spLocks noGrp="1"/>
          </p:cNvSpPr>
          <p:nvPr>
            <p:ph idx="1"/>
          </p:nvPr>
        </p:nvSpPr>
        <p:spPr>
          <a:xfrm>
            <a:off x="354105" y="655730"/>
            <a:ext cx="11291048" cy="5234081"/>
          </a:xfrm>
        </p:spPr>
        <p:txBody>
          <a:bodyPr>
            <a:normAutofit fontScale="92500"/>
          </a:bodyPr>
          <a:lstStyle/>
          <a:p>
            <a:pPr marL="0" indent="0">
              <a:buNone/>
            </a:pPr>
            <a:r>
              <a:rPr lang="es-MX" b="0" i="0" dirty="0">
                <a:solidFill>
                  <a:srgbClr val="1F1F1F"/>
                </a:solidFill>
                <a:effectLst/>
                <a:latin typeface="Source Sans Pro" panose="020B0503030403020204" pitchFamily="34" charset="0"/>
              </a:rPr>
              <a:t>Los</a:t>
            </a:r>
            <a:r>
              <a:rPr lang="es-MX" b="1" i="0" dirty="0">
                <a:solidFill>
                  <a:srgbClr val="1F1F1F"/>
                </a:solidFill>
                <a:effectLst/>
                <a:latin typeface="unset"/>
              </a:rPr>
              <a:t> paquetes </a:t>
            </a:r>
            <a:r>
              <a:rPr lang="es-MX" b="0" i="0" dirty="0">
                <a:solidFill>
                  <a:srgbClr val="1F1F1F"/>
                </a:solidFill>
                <a:effectLst/>
                <a:latin typeface="Source Sans Pro" panose="020B0503030403020204" pitchFamily="34" charset="0"/>
              </a:rPr>
              <a:t>son unidades de códigos R reproducibles que puedes utilizar para agregar funcionalidad a R. La mejor parte es que la comunidad R crea y comparte paquetes, de modo que otros usuarios puedan acceder a ellos.  </a:t>
            </a:r>
          </a:p>
          <a:p>
            <a:pPr marL="0" indent="0">
              <a:buNone/>
            </a:pPr>
            <a:r>
              <a:rPr lang="es-MX" b="0" i="0" dirty="0">
                <a:solidFill>
                  <a:srgbClr val="1F1F1F"/>
                </a:solidFill>
                <a:effectLst/>
                <a:latin typeface="Source Sans Pro" panose="020B0503030403020204" pitchFamily="34" charset="0"/>
              </a:rPr>
              <a:t>Los paquetes se pueden encontrar en repositorios, que son colecciones de paquetes útiles listos para instalar. Puedes encontrar repositorios en</a:t>
            </a:r>
            <a:r>
              <a:rPr lang="es-MX" b="0" i="0" u="sng" dirty="0">
                <a:solidFill>
                  <a:srgbClr val="1F1F1F"/>
                </a:solidFill>
                <a:effectLst/>
                <a:latin typeface="Source Sans Pro" panose="020B0503030403020204" pitchFamily="34" charset="0"/>
                <a:hlinkClick r:id="rId2"/>
              </a:rPr>
              <a:t> </a:t>
            </a:r>
            <a:r>
              <a:rPr lang="es-MX" b="1" i="0" u="sng" dirty="0" err="1">
                <a:solidFill>
                  <a:srgbClr val="1F1F1F"/>
                </a:solidFill>
                <a:effectLst/>
                <a:latin typeface="unset"/>
                <a:hlinkClick r:id="rId2"/>
              </a:rPr>
              <a:t>Bioconductor</a:t>
            </a:r>
            <a:r>
              <a:rPr lang="es-MX" b="0" i="0" dirty="0">
                <a:solidFill>
                  <a:srgbClr val="1F1F1F"/>
                </a:solidFill>
                <a:effectLst/>
                <a:latin typeface="Source Sans Pro" panose="020B0503030403020204" pitchFamily="34" charset="0"/>
              </a:rPr>
              <a:t>,</a:t>
            </a:r>
            <a:r>
              <a:rPr lang="es-MX" b="0" i="0" u="sng" dirty="0">
                <a:solidFill>
                  <a:srgbClr val="1F1F1F"/>
                </a:solidFill>
                <a:effectLst/>
                <a:latin typeface="Source Sans Pro" panose="020B0503030403020204" pitchFamily="34" charset="0"/>
                <a:hlinkClick r:id="rId3"/>
              </a:rPr>
              <a:t> </a:t>
            </a:r>
            <a:r>
              <a:rPr lang="es-MX" b="1" i="0" u="sng" dirty="0">
                <a:solidFill>
                  <a:srgbClr val="1F1F1F"/>
                </a:solidFill>
                <a:effectLst/>
                <a:latin typeface="unset"/>
                <a:hlinkClick r:id="rId3"/>
              </a:rPr>
              <a:t>R-</a:t>
            </a:r>
            <a:r>
              <a:rPr lang="es-MX" b="1" i="0" u="sng" dirty="0" err="1">
                <a:solidFill>
                  <a:srgbClr val="1F1F1F"/>
                </a:solidFill>
                <a:effectLst/>
                <a:latin typeface="unset"/>
                <a:hlinkClick r:id="rId3"/>
              </a:rPr>
              <a:t>Forge</a:t>
            </a:r>
            <a:r>
              <a:rPr lang="es-MX" b="0" i="0" dirty="0">
                <a:solidFill>
                  <a:srgbClr val="1F1F1F"/>
                </a:solidFill>
                <a:effectLst/>
                <a:latin typeface="Source Sans Pro" panose="020B0503030403020204" pitchFamily="34" charset="0"/>
              </a:rPr>
              <a:t>,</a:t>
            </a:r>
            <a:r>
              <a:rPr lang="es-MX" b="0" i="0" u="sng" dirty="0">
                <a:solidFill>
                  <a:srgbClr val="1F1F1F"/>
                </a:solidFill>
                <a:effectLst/>
                <a:latin typeface="Source Sans Pro" panose="020B0503030403020204" pitchFamily="34" charset="0"/>
                <a:hlinkClick r:id="rId4"/>
              </a:rPr>
              <a:t> </a:t>
            </a:r>
            <a:r>
              <a:rPr lang="es-MX" b="1" i="0" u="sng" dirty="0" err="1">
                <a:solidFill>
                  <a:srgbClr val="1F1F1F"/>
                </a:solidFill>
                <a:effectLst/>
                <a:latin typeface="unset"/>
                <a:hlinkClick r:id="rId4"/>
              </a:rPr>
              <a:t>rOpenSci</a:t>
            </a:r>
            <a:r>
              <a:rPr lang="es-MX" b="0" i="0" dirty="0">
                <a:solidFill>
                  <a:srgbClr val="1F1F1F"/>
                </a:solidFill>
                <a:effectLst/>
                <a:latin typeface="Source Sans Pro" panose="020B0503030403020204" pitchFamily="34" charset="0"/>
              </a:rPr>
              <a:t> o</a:t>
            </a:r>
            <a:r>
              <a:rPr lang="es-MX" b="0" i="0" u="sng" dirty="0">
                <a:solidFill>
                  <a:srgbClr val="1F1F1F"/>
                </a:solidFill>
                <a:effectLst/>
                <a:latin typeface="Source Sans Pro" panose="020B0503030403020204" pitchFamily="34" charset="0"/>
                <a:hlinkClick r:id="rId5"/>
              </a:rPr>
              <a:t> </a:t>
            </a:r>
            <a:r>
              <a:rPr lang="es-MX" b="1" i="0" u="sng" dirty="0">
                <a:solidFill>
                  <a:srgbClr val="1F1F1F"/>
                </a:solidFill>
                <a:effectLst/>
                <a:latin typeface="unset"/>
                <a:hlinkClick r:id="rId5"/>
              </a:rPr>
              <a:t>GitHub</a:t>
            </a:r>
            <a:r>
              <a:rPr lang="es-MX" b="0" i="0" dirty="0">
                <a:solidFill>
                  <a:srgbClr val="1F1F1F"/>
                </a:solidFill>
                <a:effectLst/>
                <a:latin typeface="Source Sans Pro" panose="020B0503030403020204" pitchFamily="34" charset="0"/>
              </a:rPr>
              <a:t>, pero el repositorio más utilizado es la Red general de archivos R o</a:t>
            </a:r>
            <a:r>
              <a:rPr lang="es-MX" b="0" i="0" u="sng" dirty="0">
                <a:solidFill>
                  <a:srgbClr val="1F1F1F"/>
                </a:solidFill>
                <a:effectLst/>
                <a:latin typeface="Source Sans Pro" panose="020B0503030403020204" pitchFamily="34" charset="0"/>
                <a:hlinkClick r:id="rId6"/>
              </a:rPr>
              <a:t> </a:t>
            </a:r>
            <a:r>
              <a:rPr lang="es-MX" b="1" i="0" u="sng" dirty="0">
                <a:solidFill>
                  <a:srgbClr val="1F1F1F"/>
                </a:solidFill>
                <a:effectLst/>
                <a:latin typeface="unset"/>
                <a:hlinkClick r:id="rId6"/>
              </a:rPr>
              <a:t>CRAN</a:t>
            </a:r>
            <a:r>
              <a:rPr lang="es-MX" b="0" i="0" dirty="0">
                <a:solidFill>
                  <a:srgbClr val="1F1F1F"/>
                </a:solidFill>
                <a:effectLst/>
                <a:latin typeface="Source Sans Pro" panose="020B0503030403020204" pitchFamily="34" charset="0"/>
              </a:rPr>
              <a:t>. CRAN almacena los códigos y documentos que te ayudarán a instalar paquetes en tu propio espacio de </a:t>
            </a:r>
            <a:r>
              <a:rPr lang="es-MX" b="0" i="0" dirty="0" err="1">
                <a:solidFill>
                  <a:srgbClr val="1F1F1F"/>
                </a:solidFill>
                <a:effectLst/>
                <a:latin typeface="Source Sans Pro" panose="020B0503030403020204" pitchFamily="34" charset="0"/>
              </a:rPr>
              <a:t>RStudio</a:t>
            </a:r>
            <a:r>
              <a:rPr lang="es-MX" b="0" i="0" dirty="0">
                <a:solidFill>
                  <a:srgbClr val="1F1F1F"/>
                </a:solidFill>
                <a:effectLst/>
                <a:latin typeface="Source Sans Pro" panose="020B0503030403020204" pitchFamily="34" charset="0"/>
              </a:rPr>
              <a:t>. </a:t>
            </a:r>
            <a:endParaRPr lang="es-MX" dirty="0">
              <a:solidFill>
                <a:srgbClr val="1F1F1F"/>
              </a:solidFill>
              <a:latin typeface="Source Sans Pro" panose="020B0503030403020204" pitchFamily="34" charset="0"/>
            </a:endParaRPr>
          </a:p>
          <a:p>
            <a:pPr marL="0" indent="0" algn="l">
              <a:buNone/>
            </a:pPr>
            <a:r>
              <a:rPr lang="es-MX" b="1" i="0" dirty="0">
                <a:solidFill>
                  <a:srgbClr val="1F1F1F"/>
                </a:solidFill>
                <a:effectLst/>
                <a:latin typeface="unset"/>
              </a:rPr>
              <a:t>Documentación de los paquetes </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Los paquetes no incluyen solo el código, sino también documentación con información sobre el autor del paquete, su función y sobre otros paquetes que deberás descargar. Cuando utilizas CRAN, puedes encontrar el paquete de documentación en el archivo descriptivo DESCRIPTION. </a:t>
            </a:r>
          </a:p>
          <a:p>
            <a:pPr marL="0" indent="0">
              <a:buNone/>
            </a:pPr>
            <a:endParaRPr lang="es-MX" dirty="0"/>
          </a:p>
        </p:txBody>
      </p:sp>
    </p:spTree>
    <p:extLst>
      <p:ext uri="{BB962C8B-B14F-4D97-AF65-F5344CB8AC3E}">
        <p14:creationId xmlns:p14="http://schemas.microsoft.com/office/powerpoint/2010/main" val="42707479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DABC8E9-1372-C8BD-4711-5371F5EB16BD}"/>
              </a:ext>
            </a:extLst>
          </p:cNvPr>
          <p:cNvPicPr>
            <a:picLocks noChangeAspect="1"/>
          </p:cNvPicPr>
          <p:nvPr/>
        </p:nvPicPr>
        <p:blipFill>
          <a:blip r:embed="rId2"/>
          <a:stretch>
            <a:fillRect/>
          </a:stretch>
        </p:blipFill>
        <p:spPr>
          <a:xfrm>
            <a:off x="295487" y="175461"/>
            <a:ext cx="6478629" cy="1260795"/>
          </a:xfrm>
          <a:prstGeom prst="rect">
            <a:avLst/>
          </a:prstGeom>
        </p:spPr>
      </p:pic>
      <p:pic>
        <p:nvPicPr>
          <p:cNvPr id="7" name="Imagen 6">
            <a:extLst>
              <a:ext uri="{FF2B5EF4-FFF2-40B4-BE49-F238E27FC236}">
                <a16:creationId xmlns:a16="http://schemas.microsoft.com/office/drawing/2014/main" id="{DDEFFA8F-2355-471C-766B-07F86ABD8AA7}"/>
              </a:ext>
            </a:extLst>
          </p:cNvPr>
          <p:cNvPicPr>
            <a:picLocks noChangeAspect="1"/>
          </p:cNvPicPr>
          <p:nvPr/>
        </p:nvPicPr>
        <p:blipFill>
          <a:blip r:embed="rId3"/>
          <a:stretch>
            <a:fillRect/>
          </a:stretch>
        </p:blipFill>
        <p:spPr>
          <a:xfrm>
            <a:off x="5236644" y="1476677"/>
            <a:ext cx="6478629" cy="2115016"/>
          </a:xfrm>
          <a:prstGeom prst="rect">
            <a:avLst/>
          </a:prstGeom>
        </p:spPr>
      </p:pic>
      <p:pic>
        <p:nvPicPr>
          <p:cNvPr id="9" name="Imagen 8">
            <a:extLst>
              <a:ext uri="{FF2B5EF4-FFF2-40B4-BE49-F238E27FC236}">
                <a16:creationId xmlns:a16="http://schemas.microsoft.com/office/drawing/2014/main" id="{E1E4252A-EE77-8FC8-33B8-DF303415F0EB}"/>
              </a:ext>
            </a:extLst>
          </p:cNvPr>
          <p:cNvPicPr>
            <a:picLocks noChangeAspect="1"/>
          </p:cNvPicPr>
          <p:nvPr/>
        </p:nvPicPr>
        <p:blipFill>
          <a:blip r:embed="rId4"/>
          <a:stretch>
            <a:fillRect/>
          </a:stretch>
        </p:blipFill>
        <p:spPr>
          <a:xfrm>
            <a:off x="32439" y="3591693"/>
            <a:ext cx="7004723" cy="958869"/>
          </a:xfrm>
          <a:prstGeom prst="rect">
            <a:avLst/>
          </a:prstGeom>
        </p:spPr>
      </p:pic>
      <p:pic>
        <p:nvPicPr>
          <p:cNvPr id="11" name="Imagen 10">
            <a:extLst>
              <a:ext uri="{FF2B5EF4-FFF2-40B4-BE49-F238E27FC236}">
                <a16:creationId xmlns:a16="http://schemas.microsoft.com/office/drawing/2014/main" id="{6A00085D-C25F-9A30-3E68-842B5CF33B08}"/>
              </a:ext>
            </a:extLst>
          </p:cNvPr>
          <p:cNvPicPr>
            <a:picLocks noChangeAspect="1"/>
          </p:cNvPicPr>
          <p:nvPr/>
        </p:nvPicPr>
        <p:blipFill>
          <a:blip r:embed="rId5"/>
          <a:stretch>
            <a:fillRect/>
          </a:stretch>
        </p:blipFill>
        <p:spPr>
          <a:xfrm>
            <a:off x="395078" y="4958384"/>
            <a:ext cx="8189626" cy="605865"/>
          </a:xfrm>
          <a:prstGeom prst="rect">
            <a:avLst/>
          </a:prstGeom>
        </p:spPr>
      </p:pic>
      <p:pic>
        <p:nvPicPr>
          <p:cNvPr id="13" name="Imagen 12">
            <a:extLst>
              <a:ext uri="{FF2B5EF4-FFF2-40B4-BE49-F238E27FC236}">
                <a16:creationId xmlns:a16="http://schemas.microsoft.com/office/drawing/2014/main" id="{EBA528D2-8054-87EA-DA7F-4BE6CFB5F756}"/>
              </a:ext>
            </a:extLst>
          </p:cNvPr>
          <p:cNvPicPr>
            <a:picLocks noChangeAspect="1"/>
          </p:cNvPicPr>
          <p:nvPr/>
        </p:nvPicPr>
        <p:blipFill>
          <a:blip r:embed="rId6"/>
          <a:stretch>
            <a:fillRect/>
          </a:stretch>
        </p:blipFill>
        <p:spPr>
          <a:xfrm>
            <a:off x="509666" y="5874888"/>
            <a:ext cx="7180962" cy="819048"/>
          </a:xfrm>
          <a:prstGeom prst="rect">
            <a:avLst/>
          </a:prstGeom>
        </p:spPr>
      </p:pic>
      <p:pic>
        <p:nvPicPr>
          <p:cNvPr id="15" name="Imagen 14">
            <a:extLst>
              <a:ext uri="{FF2B5EF4-FFF2-40B4-BE49-F238E27FC236}">
                <a16:creationId xmlns:a16="http://schemas.microsoft.com/office/drawing/2014/main" id="{BCFE912B-77A4-7AAF-DE6E-EDA6129E6C8E}"/>
              </a:ext>
            </a:extLst>
          </p:cNvPr>
          <p:cNvPicPr>
            <a:picLocks noChangeAspect="1"/>
          </p:cNvPicPr>
          <p:nvPr/>
        </p:nvPicPr>
        <p:blipFill>
          <a:blip r:embed="rId7"/>
          <a:stretch>
            <a:fillRect/>
          </a:stretch>
        </p:blipFill>
        <p:spPr>
          <a:xfrm>
            <a:off x="6709033" y="4191689"/>
            <a:ext cx="5334369" cy="611376"/>
          </a:xfrm>
          <a:prstGeom prst="rect">
            <a:avLst/>
          </a:prstGeom>
        </p:spPr>
      </p:pic>
    </p:spTree>
    <p:extLst>
      <p:ext uri="{BB962C8B-B14F-4D97-AF65-F5344CB8AC3E}">
        <p14:creationId xmlns:p14="http://schemas.microsoft.com/office/powerpoint/2010/main" val="659934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52FA349-D8E2-8B7B-8C47-3A3B5E2773CC}"/>
              </a:ext>
            </a:extLst>
          </p:cNvPr>
          <p:cNvPicPr>
            <a:picLocks noChangeAspect="1"/>
          </p:cNvPicPr>
          <p:nvPr/>
        </p:nvPicPr>
        <p:blipFill>
          <a:blip r:embed="rId2"/>
          <a:stretch>
            <a:fillRect/>
          </a:stretch>
        </p:blipFill>
        <p:spPr>
          <a:xfrm>
            <a:off x="462416" y="240901"/>
            <a:ext cx="5696458" cy="4316110"/>
          </a:xfrm>
          <a:prstGeom prst="rect">
            <a:avLst/>
          </a:prstGeom>
        </p:spPr>
      </p:pic>
      <p:pic>
        <p:nvPicPr>
          <p:cNvPr id="7" name="Imagen 6">
            <a:extLst>
              <a:ext uri="{FF2B5EF4-FFF2-40B4-BE49-F238E27FC236}">
                <a16:creationId xmlns:a16="http://schemas.microsoft.com/office/drawing/2014/main" id="{D19756D7-2F4E-15A3-6DE3-E83216E2916F}"/>
              </a:ext>
            </a:extLst>
          </p:cNvPr>
          <p:cNvPicPr>
            <a:picLocks noChangeAspect="1"/>
          </p:cNvPicPr>
          <p:nvPr/>
        </p:nvPicPr>
        <p:blipFill>
          <a:blip r:embed="rId3"/>
          <a:stretch>
            <a:fillRect/>
          </a:stretch>
        </p:blipFill>
        <p:spPr>
          <a:xfrm>
            <a:off x="4048985" y="1085044"/>
            <a:ext cx="7811590" cy="5772956"/>
          </a:xfrm>
          <a:prstGeom prst="rect">
            <a:avLst/>
          </a:prstGeom>
        </p:spPr>
      </p:pic>
    </p:spTree>
    <p:extLst>
      <p:ext uri="{BB962C8B-B14F-4D97-AF65-F5344CB8AC3E}">
        <p14:creationId xmlns:p14="http://schemas.microsoft.com/office/powerpoint/2010/main" val="13851972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C3C1EED-EF80-CA4D-5195-F69B28C96465}"/>
              </a:ext>
            </a:extLst>
          </p:cNvPr>
          <p:cNvSpPr>
            <a:spLocks noGrp="1"/>
          </p:cNvSpPr>
          <p:nvPr>
            <p:ph idx="1"/>
          </p:nvPr>
        </p:nvSpPr>
        <p:spPr>
          <a:xfrm>
            <a:off x="718279" y="716353"/>
            <a:ext cx="10515600" cy="4351338"/>
          </a:xfrm>
        </p:spPr>
        <p:txBody>
          <a:bodyPr/>
          <a:lstStyle/>
          <a:p>
            <a:pPr marL="0" indent="0" algn="l">
              <a:buNone/>
            </a:pPr>
            <a:r>
              <a:rPr lang="es-MX" b="0" i="0" dirty="0">
                <a:solidFill>
                  <a:srgbClr val="0F1114"/>
                </a:solidFill>
                <a:effectLst/>
                <a:latin typeface="Source Sans Pro" panose="020B0503030403020204" pitchFamily="34" charset="0"/>
              </a:rPr>
              <a:t>Una </a:t>
            </a:r>
            <a:r>
              <a:rPr lang="es-MX" b="1" i="0" dirty="0">
                <a:solidFill>
                  <a:srgbClr val="0F1114"/>
                </a:solidFill>
                <a:effectLst/>
                <a:latin typeface="unset"/>
              </a:rPr>
              <a:t>viñeta</a:t>
            </a:r>
            <a:r>
              <a:rPr lang="es-MX" b="0" i="0" dirty="0">
                <a:solidFill>
                  <a:srgbClr val="0F1114"/>
                </a:solidFill>
                <a:effectLst/>
                <a:latin typeface="Source Sans Pro" panose="020B0503030403020204" pitchFamily="34" charset="0"/>
              </a:rPr>
              <a:t> es una documentación que actúa como guía para un paquete en R. Una viñeta comparte información detallada sobre el problema que el paquete debe solucionar y cómo las funciones incluidas pueden ayudarte a resolverlo. La función </a:t>
            </a:r>
            <a:r>
              <a:rPr lang="es-MX" b="1" i="0" dirty="0" err="1">
                <a:solidFill>
                  <a:srgbClr val="0F1114"/>
                </a:solidFill>
                <a:effectLst/>
                <a:latin typeface="unset"/>
              </a:rPr>
              <a:t>browseVignettes</a:t>
            </a:r>
            <a:r>
              <a:rPr lang="es-MX" b="0" i="0" dirty="0">
                <a:solidFill>
                  <a:srgbClr val="0F1114"/>
                </a:solidFill>
                <a:effectLst/>
                <a:latin typeface="Source Sans Pro" panose="020B0503030403020204" pitchFamily="34" charset="0"/>
              </a:rPr>
              <a:t> te permite leer las viñetas de un paquete cargado.</a:t>
            </a:r>
          </a:p>
          <a:p>
            <a:pPr algn="l"/>
            <a:r>
              <a:rPr lang="es-MX" b="0" i="0" dirty="0">
                <a:solidFill>
                  <a:srgbClr val="0F1114"/>
                </a:solidFill>
                <a:effectLst/>
                <a:latin typeface="Source Sans Pro" panose="020B0503030403020204" pitchFamily="34" charset="0"/>
              </a:rPr>
              <a:t>Para revisar las viñetas de un paquete específico, escribe </a:t>
            </a:r>
            <a:r>
              <a:rPr lang="es-MX" b="1" i="0" dirty="0" err="1">
                <a:solidFill>
                  <a:srgbClr val="0F1114"/>
                </a:solidFill>
                <a:effectLst/>
                <a:latin typeface="unset"/>
              </a:rPr>
              <a:t>browseVignettes</a:t>
            </a:r>
            <a:r>
              <a:rPr lang="es-MX" b="1" i="0" dirty="0">
                <a:solidFill>
                  <a:srgbClr val="0F1114"/>
                </a:solidFill>
                <a:effectLst/>
                <a:latin typeface="unset"/>
              </a:rPr>
              <a:t>(“nombre del paquete”)</a:t>
            </a:r>
            <a:r>
              <a:rPr lang="es-MX" b="0" i="0" dirty="0">
                <a:solidFill>
                  <a:srgbClr val="0F1114"/>
                </a:solidFill>
                <a:effectLst/>
                <a:latin typeface="Source Sans Pro" panose="020B0503030403020204" pitchFamily="34" charset="0"/>
              </a:rPr>
              <a:t> </a:t>
            </a:r>
          </a:p>
          <a:p>
            <a:endParaRPr lang="es-MX" dirty="0"/>
          </a:p>
        </p:txBody>
      </p:sp>
    </p:spTree>
    <p:extLst>
      <p:ext uri="{BB962C8B-B14F-4D97-AF65-F5344CB8AC3E}">
        <p14:creationId xmlns:p14="http://schemas.microsoft.com/office/powerpoint/2010/main" val="3196733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FAA56FB-C4BC-E422-89CA-522AFE0D0915}"/>
              </a:ext>
            </a:extLst>
          </p:cNvPr>
          <p:cNvPicPr>
            <a:picLocks noChangeAspect="1"/>
          </p:cNvPicPr>
          <p:nvPr/>
        </p:nvPicPr>
        <p:blipFill>
          <a:blip r:embed="rId2"/>
          <a:stretch>
            <a:fillRect/>
          </a:stretch>
        </p:blipFill>
        <p:spPr>
          <a:xfrm>
            <a:off x="795614" y="403412"/>
            <a:ext cx="6745375" cy="3286548"/>
          </a:xfrm>
          <a:prstGeom prst="rect">
            <a:avLst/>
          </a:prstGeom>
        </p:spPr>
      </p:pic>
      <p:pic>
        <p:nvPicPr>
          <p:cNvPr id="7" name="Imagen 6">
            <a:extLst>
              <a:ext uri="{FF2B5EF4-FFF2-40B4-BE49-F238E27FC236}">
                <a16:creationId xmlns:a16="http://schemas.microsoft.com/office/drawing/2014/main" id="{F0827FFF-9812-00EF-22C1-5AC6096C59C1}"/>
              </a:ext>
            </a:extLst>
          </p:cNvPr>
          <p:cNvPicPr>
            <a:picLocks noChangeAspect="1"/>
          </p:cNvPicPr>
          <p:nvPr/>
        </p:nvPicPr>
        <p:blipFill>
          <a:blip r:embed="rId3"/>
          <a:stretch>
            <a:fillRect/>
          </a:stretch>
        </p:blipFill>
        <p:spPr>
          <a:xfrm>
            <a:off x="6626589" y="1568704"/>
            <a:ext cx="5141571" cy="1207629"/>
          </a:xfrm>
          <a:prstGeom prst="rect">
            <a:avLst/>
          </a:prstGeom>
        </p:spPr>
      </p:pic>
      <p:pic>
        <p:nvPicPr>
          <p:cNvPr id="9" name="Imagen 8">
            <a:extLst>
              <a:ext uri="{FF2B5EF4-FFF2-40B4-BE49-F238E27FC236}">
                <a16:creationId xmlns:a16="http://schemas.microsoft.com/office/drawing/2014/main" id="{80386952-85C7-6E1A-A4DF-C15FA8C51074}"/>
              </a:ext>
            </a:extLst>
          </p:cNvPr>
          <p:cNvPicPr>
            <a:picLocks noChangeAspect="1"/>
          </p:cNvPicPr>
          <p:nvPr/>
        </p:nvPicPr>
        <p:blipFill>
          <a:blip r:embed="rId4"/>
          <a:stretch>
            <a:fillRect/>
          </a:stretch>
        </p:blipFill>
        <p:spPr>
          <a:xfrm>
            <a:off x="5956088" y="3472136"/>
            <a:ext cx="5141571" cy="955359"/>
          </a:xfrm>
          <a:prstGeom prst="rect">
            <a:avLst/>
          </a:prstGeom>
        </p:spPr>
      </p:pic>
      <p:pic>
        <p:nvPicPr>
          <p:cNvPr id="11" name="Imagen 10">
            <a:extLst>
              <a:ext uri="{FF2B5EF4-FFF2-40B4-BE49-F238E27FC236}">
                <a16:creationId xmlns:a16="http://schemas.microsoft.com/office/drawing/2014/main" id="{1AAFEA16-AB72-AC1C-6381-624FD870C684}"/>
              </a:ext>
            </a:extLst>
          </p:cNvPr>
          <p:cNvPicPr>
            <a:picLocks noChangeAspect="1"/>
          </p:cNvPicPr>
          <p:nvPr/>
        </p:nvPicPr>
        <p:blipFill>
          <a:blip r:embed="rId5"/>
          <a:stretch>
            <a:fillRect/>
          </a:stretch>
        </p:blipFill>
        <p:spPr>
          <a:xfrm>
            <a:off x="974921" y="4986759"/>
            <a:ext cx="2731513" cy="936659"/>
          </a:xfrm>
          <a:prstGeom prst="rect">
            <a:avLst/>
          </a:prstGeom>
        </p:spPr>
      </p:pic>
      <p:pic>
        <p:nvPicPr>
          <p:cNvPr id="13" name="Imagen 12">
            <a:extLst>
              <a:ext uri="{FF2B5EF4-FFF2-40B4-BE49-F238E27FC236}">
                <a16:creationId xmlns:a16="http://schemas.microsoft.com/office/drawing/2014/main" id="{EEDAB031-C3BB-DFB9-BE06-72780CC327DA}"/>
              </a:ext>
            </a:extLst>
          </p:cNvPr>
          <p:cNvPicPr>
            <a:picLocks noChangeAspect="1"/>
          </p:cNvPicPr>
          <p:nvPr/>
        </p:nvPicPr>
        <p:blipFill>
          <a:blip r:embed="rId6"/>
          <a:stretch>
            <a:fillRect/>
          </a:stretch>
        </p:blipFill>
        <p:spPr>
          <a:xfrm>
            <a:off x="4663807" y="4986759"/>
            <a:ext cx="5420482" cy="1305107"/>
          </a:xfrm>
          <a:prstGeom prst="rect">
            <a:avLst/>
          </a:prstGeom>
        </p:spPr>
      </p:pic>
    </p:spTree>
    <p:extLst>
      <p:ext uri="{BB962C8B-B14F-4D97-AF65-F5344CB8AC3E}">
        <p14:creationId xmlns:p14="http://schemas.microsoft.com/office/powerpoint/2010/main" val="2255104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9B4B091-75D3-BB6D-9A47-035F4BA76BBF}"/>
              </a:ext>
            </a:extLst>
          </p:cNvPr>
          <p:cNvPicPr>
            <a:picLocks noChangeAspect="1"/>
          </p:cNvPicPr>
          <p:nvPr/>
        </p:nvPicPr>
        <p:blipFill>
          <a:blip r:embed="rId2"/>
          <a:stretch>
            <a:fillRect/>
          </a:stretch>
        </p:blipFill>
        <p:spPr>
          <a:xfrm>
            <a:off x="512468" y="972923"/>
            <a:ext cx="10743361" cy="4338665"/>
          </a:xfrm>
          <a:prstGeom prst="rect">
            <a:avLst/>
          </a:prstGeom>
        </p:spPr>
      </p:pic>
    </p:spTree>
    <p:extLst>
      <p:ext uri="{BB962C8B-B14F-4D97-AF65-F5344CB8AC3E}">
        <p14:creationId xmlns:p14="http://schemas.microsoft.com/office/powerpoint/2010/main" val="35328643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9AED4DA-BA31-17FF-1C3F-AC1B2F4009AD}"/>
              </a:ext>
            </a:extLst>
          </p:cNvPr>
          <p:cNvPicPr>
            <a:picLocks noChangeAspect="1"/>
          </p:cNvPicPr>
          <p:nvPr/>
        </p:nvPicPr>
        <p:blipFill>
          <a:blip r:embed="rId2"/>
          <a:stretch>
            <a:fillRect/>
          </a:stretch>
        </p:blipFill>
        <p:spPr>
          <a:xfrm>
            <a:off x="244523" y="316381"/>
            <a:ext cx="5678257" cy="1418289"/>
          </a:xfrm>
          <a:prstGeom prst="rect">
            <a:avLst/>
          </a:prstGeom>
        </p:spPr>
      </p:pic>
      <p:pic>
        <p:nvPicPr>
          <p:cNvPr id="7" name="Imagen 6">
            <a:extLst>
              <a:ext uri="{FF2B5EF4-FFF2-40B4-BE49-F238E27FC236}">
                <a16:creationId xmlns:a16="http://schemas.microsoft.com/office/drawing/2014/main" id="{D7C139CD-46FA-5891-C9D8-5860BC2D51D0}"/>
              </a:ext>
            </a:extLst>
          </p:cNvPr>
          <p:cNvPicPr>
            <a:picLocks noChangeAspect="1"/>
          </p:cNvPicPr>
          <p:nvPr/>
        </p:nvPicPr>
        <p:blipFill>
          <a:blip r:embed="rId3"/>
          <a:stretch>
            <a:fillRect/>
          </a:stretch>
        </p:blipFill>
        <p:spPr>
          <a:xfrm>
            <a:off x="5491067" y="1640540"/>
            <a:ext cx="6141820" cy="1852470"/>
          </a:xfrm>
          <a:prstGeom prst="rect">
            <a:avLst/>
          </a:prstGeom>
        </p:spPr>
      </p:pic>
      <p:pic>
        <p:nvPicPr>
          <p:cNvPr id="9" name="Imagen 8">
            <a:extLst>
              <a:ext uri="{FF2B5EF4-FFF2-40B4-BE49-F238E27FC236}">
                <a16:creationId xmlns:a16="http://schemas.microsoft.com/office/drawing/2014/main" id="{B50D5C1C-085F-1C0A-1834-EFFFCA8A0317}"/>
              </a:ext>
            </a:extLst>
          </p:cNvPr>
          <p:cNvPicPr>
            <a:picLocks noChangeAspect="1"/>
          </p:cNvPicPr>
          <p:nvPr/>
        </p:nvPicPr>
        <p:blipFill>
          <a:blip r:embed="rId4"/>
          <a:stretch>
            <a:fillRect/>
          </a:stretch>
        </p:blipFill>
        <p:spPr>
          <a:xfrm>
            <a:off x="212673" y="3429000"/>
            <a:ext cx="5710107" cy="1416833"/>
          </a:xfrm>
          <a:prstGeom prst="rect">
            <a:avLst/>
          </a:prstGeom>
        </p:spPr>
      </p:pic>
      <p:pic>
        <p:nvPicPr>
          <p:cNvPr id="11" name="Imagen 10">
            <a:extLst>
              <a:ext uri="{FF2B5EF4-FFF2-40B4-BE49-F238E27FC236}">
                <a16:creationId xmlns:a16="http://schemas.microsoft.com/office/drawing/2014/main" id="{059FE983-C86C-70E8-E950-BD8DC95E40EB}"/>
              </a:ext>
            </a:extLst>
          </p:cNvPr>
          <p:cNvPicPr>
            <a:picLocks noChangeAspect="1"/>
          </p:cNvPicPr>
          <p:nvPr/>
        </p:nvPicPr>
        <p:blipFill>
          <a:blip r:embed="rId5"/>
          <a:stretch>
            <a:fillRect/>
          </a:stretch>
        </p:blipFill>
        <p:spPr>
          <a:xfrm>
            <a:off x="5922780" y="5000647"/>
            <a:ext cx="5710107" cy="1273793"/>
          </a:xfrm>
          <a:prstGeom prst="rect">
            <a:avLst/>
          </a:prstGeom>
        </p:spPr>
      </p:pic>
    </p:spTree>
    <p:extLst>
      <p:ext uri="{BB962C8B-B14F-4D97-AF65-F5344CB8AC3E}">
        <p14:creationId xmlns:p14="http://schemas.microsoft.com/office/powerpoint/2010/main" val="1642665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C3B4F9B-46A9-BD1C-7711-DE5F9AFF81DB}"/>
              </a:ext>
            </a:extLst>
          </p:cNvPr>
          <p:cNvPicPr>
            <a:picLocks noChangeAspect="1"/>
          </p:cNvPicPr>
          <p:nvPr/>
        </p:nvPicPr>
        <p:blipFill>
          <a:blip r:embed="rId2"/>
          <a:stretch>
            <a:fillRect/>
          </a:stretch>
        </p:blipFill>
        <p:spPr>
          <a:xfrm>
            <a:off x="253416" y="224867"/>
            <a:ext cx="5948594" cy="4182345"/>
          </a:xfrm>
          <a:prstGeom prst="rect">
            <a:avLst/>
          </a:prstGeom>
        </p:spPr>
      </p:pic>
      <p:pic>
        <p:nvPicPr>
          <p:cNvPr id="7" name="Imagen 6">
            <a:extLst>
              <a:ext uri="{FF2B5EF4-FFF2-40B4-BE49-F238E27FC236}">
                <a16:creationId xmlns:a16="http://schemas.microsoft.com/office/drawing/2014/main" id="{41015F31-4284-6265-506D-6DE5A2651E8B}"/>
              </a:ext>
            </a:extLst>
          </p:cNvPr>
          <p:cNvPicPr>
            <a:picLocks noChangeAspect="1"/>
          </p:cNvPicPr>
          <p:nvPr/>
        </p:nvPicPr>
        <p:blipFill>
          <a:blip r:embed="rId3"/>
          <a:stretch>
            <a:fillRect/>
          </a:stretch>
        </p:blipFill>
        <p:spPr>
          <a:xfrm>
            <a:off x="4015604" y="4024741"/>
            <a:ext cx="7922980" cy="2525782"/>
          </a:xfrm>
          <a:prstGeom prst="rect">
            <a:avLst/>
          </a:prstGeom>
        </p:spPr>
      </p:pic>
      <p:pic>
        <p:nvPicPr>
          <p:cNvPr id="9" name="Imagen 8">
            <a:extLst>
              <a:ext uri="{FF2B5EF4-FFF2-40B4-BE49-F238E27FC236}">
                <a16:creationId xmlns:a16="http://schemas.microsoft.com/office/drawing/2014/main" id="{0C586A59-41FE-DB35-069B-DD08EC1B9413}"/>
              </a:ext>
            </a:extLst>
          </p:cNvPr>
          <p:cNvPicPr>
            <a:picLocks noChangeAspect="1"/>
          </p:cNvPicPr>
          <p:nvPr/>
        </p:nvPicPr>
        <p:blipFill>
          <a:blip r:embed="rId4"/>
          <a:stretch>
            <a:fillRect/>
          </a:stretch>
        </p:blipFill>
        <p:spPr>
          <a:xfrm>
            <a:off x="5397955" y="307477"/>
            <a:ext cx="6794045" cy="1277779"/>
          </a:xfrm>
          <a:prstGeom prst="rect">
            <a:avLst/>
          </a:prstGeom>
        </p:spPr>
      </p:pic>
    </p:spTree>
    <p:extLst>
      <p:ext uri="{BB962C8B-B14F-4D97-AF65-F5344CB8AC3E}">
        <p14:creationId xmlns:p14="http://schemas.microsoft.com/office/powerpoint/2010/main" val="36101828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C72A6E6-2B9B-C272-C327-C45FB5E4A98A}"/>
              </a:ext>
            </a:extLst>
          </p:cNvPr>
          <p:cNvSpPr>
            <a:spLocks noGrp="1"/>
          </p:cNvSpPr>
          <p:nvPr>
            <p:ph idx="1"/>
          </p:nvPr>
        </p:nvSpPr>
        <p:spPr>
          <a:xfrm>
            <a:off x="838200" y="621319"/>
            <a:ext cx="10515600" cy="5618116"/>
          </a:xfrm>
        </p:spPr>
        <p:txBody>
          <a:bodyPr>
            <a:normAutofit fontScale="85000" lnSpcReduction="20000"/>
          </a:bodyPr>
          <a:lstStyle/>
          <a:p>
            <a:pPr marL="0" indent="0">
              <a:buNone/>
            </a:pPr>
            <a:r>
              <a:rPr lang="es-MX" b="1" dirty="0">
                <a:effectLst/>
              </a:rPr>
              <a:t>Recursos R con más ayuda</a:t>
            </a:r>
            <a:br>
              <a:rPr lang="es-MX" b="0" i="0" dirty="0">
                <a:solidFill>
                  <a:srgbClr val="1F1F1F"/>
                </a:solidFill>
                <a:effectLst/>
                <a:latin typeface="OpenSans"/>
              </a:rPr>
            </a:br>
            <a:endParaRPr lang="es-MX" b="0" i="0" dirty="0">
              <a:solidFill>
                <a:srgbClr val="1F1F1F"/>
              </a:solidFill>
              <a:effectLst/>
              <a:latin typeface="var(--cds-font-family-source-sans-pro)"/>
            </a:endParaRPr>
          </a:p>
          <a:p>
            <a:pPr algn="l">
              <a:spcAft>
                <a:spcPts val="750"/>
              </a:spcAft>
              <a:buFont typeface="Arial" panose="020B0604020202020204" pitchFamily="34" charset="0"/>
              <a:buChar char="•"/>
            </a:pPr>
            <a:r>
              <a:rPr lang="es-MX" b="1" i="0" u="sng" dirty="0" err="1">
                <a:solidFill>
                  <a:srgbClr val="1F1F1F"/>
                </a:solidFill>
                <a:effectLst/>
                <a:latin typeface="unset"/>
                <a:hlinkClick r:id="rId2"/>
              </a:rPr>
              <a:t>Posit</a:t>
            </a:r>
            <a:r>
              <a:rPr lang="es-MX" b="0" i="0" dirty="0">
                <a:solidFill>
                  <a:srgbClr val="1F1F1F"/>
                </a:solidFill>
                <a:effectLst/>
                <a:latin typeface="var(--cds-font-family-source-sans-pro)"/>
              </a:rPr>
              <a:t>: El mejor lugar para encontrar ayuda con R es el propio R. Puedes escribir ‘?’ o el comando </a:t>
            </a:r>
            <a:r>
              <a:rPr lang="es-MX" b="0" i="0" dirty="0" err="1">
                <a:solidFill>
                  <a:srgbClr val="1F1F1F"/>
                </a:solidFill>
                <a:effectLst/>
                <a:latin typeface="var(--cds-font-family-source-sans-pro)"/>
              </a:rPr>
              <a:t>help</a:t>
            </a:r>
            <a:r>
              <a:rPr lang="es-MX" b="0" i="0" dirty="0">
                <a:solidFill>
                  <a:srgbClr val="1F1F1F"/>
                </a:solidFill>
                <a:effectLst/>
                <a:latin typeface="var(--cds-font-family-source-sans-pro)"/>
              </a:rPr>
              <a:t>() para buscar en R. También puedes abrir el panel de ayuda para encontrar más recursos. </a:t>
            </a:r>
          </a:p>
          <a:p>
            <a:pPr algn="l">
              <a:spcAft>
                <a:spcPts val="750"/>
              </a:spcAft>
              <a:buFont typeface="Arial" panose="020B0604020202020204" pitchFamily="34" charset="0"/>
              <a:buChar char="•"/>
            </a:pPr>
            <a:r>
              <a:rPr lang="es-MX" b="1" i="0" u="sng" dirty="0">
                <a:solidFill>
                  <a:srgbClr val="1F1F1F"/>
                </a:solidFill>
                <a:effectLst/>
                <a:latin typeface="unset"/>
                <a:hlinkClick r:id="rId3"/>
              </a:rPr>
              <a:t>Blog de </a:t>
            </a:r>
            <a:r>
              <a:rPr lang="es-MX" b="1" i="0" u="sng" dirty="0" err="1">
                <a:solidFill>
                  <a:srgbClr val="1F1F1F"/>
                </a:solidFill>
                <a:effectLst/>
                <a:latin typeface="unset"/>
                <a:hlinkClick r:id="rId3"/>
              </a:rPr>
              <a:t>Posit</a:t>
            </a:r>
            <a:r>
              <a:rPr lang="es-MX" b="1" i="0" u="sng" dirty="0">
                <a:solidFill>
                  <a:srgbClr val="1F1F1F"/>
                </a:solidFill>
                <a:effectLst/>
                <a:latin typeface="unset"/>
                <a:hlinkClick r:id="rId3"/>
              </a:rPr>
              <a:t>:</a:t>
            </a:r>
            <a:r>
              <a:rPr lang="es-MX" b="0" i="0" dirty="0">
                <a:solidFill>
                  <a:srgbClr val="1F1F1F"/>
                </a:solidFill>
                <a:effectLst/>
                <a:latin typeface="var(--cds-font-family-source-sans-pro)"/>
              </a:rPr>
              <a:t> El blog de </a:t>
            </a:r>
            <a:r>
              <a:rPr lang="es-MX" b="0" i="0" dirty="0" err="1">
                <a:solidFill>
                  <a:srgbClr val="1F1F1F"/>
                </a:solidFill>
                <a:effectLst/>
                <a:latin typeface="var(--cds-font-family-source-sans-pro)"/>
              </a:rPr>
              <a:t>Posit</a:t>
            </a:r>
            <a:r>
              <a:rPr lang="es-MX" b="0" i="0" dirty="0">
                <a:solidFill>
                  <a:srgbClr val="1F1F1F"/>
                </a:solidFill>
                <a:effectLst/>
                <a:latin typeface="var(--cds-font-family-source-sans-pro)"/>
              </a:rPr>
              <a:t> es un excelente lugar para encontrar información sobre </a:t>
            </a:r>
            <a:r>
              <a:rPr lang="es-MX" b="0" i="0" dirty="0" err="1">
                <a:solidFill>
                  <a:srgbClr val="1F1F1F"/>
                </a:solidFill>
                <a:effectLst/>
                <a:latin typeface="var(--cds-font-family-source-sans-pro)"/>
              </a:rPr>
              <a:t>Posit</a:t>
            </a:r>
            <a:r>
              <a:rPr lang="es-MX" b="0" i="0" dirty="0">
                <a:solidFill>
                  <a:srgbClr val="1F1F1F"/>
                </a:solidFill>
                <a:effectLst/>
                <a:latin typeface="var(--cds-font-family-source-sans-pro)"/>
              </a:rPr>
              <a:t>, incluyendo las novedades de la empresa.  Puedes leer las </a:t>
            </a:r>
            <a:r>
              <a:rPr lang="es-MX" b="0" i="0" u="sng" dirty="0">
                <a:solidFill>
                  <a:srgbClr val="1F1F1F"/>
                </a:solidFill>
                <a:effectLst/>
                <a:latin typeface="var(--cds-font-family-source-sans-pro)"/>
                <a:hlinkClick r:id="rId4"/>
              </a:rPr>
              <a:t> </a:t>
            </a:r>
            <a:r>
              <a:rPr lang="es-MX" b="1" i="0" u="sng" dirty="0">
                <a:solidFill>
                  <a:srgbClr val="1F1F1F"/>
                </a:solidFill>
                <a:effectLst/>
                <a:latin typeface="unset"/>
                <a:hlinkClick r:id="rId4"/>
              </a:rPr>
              <a:t>publicaciones destacadas</a:t>
            </a:r>
            <a:r>
              <a:rPr lang="es-MX" b="0" i="0" dirty="0">
                <a:solidFill>
                  <a:srgbClr val="1F1F1F"/>
                </a:solidFill>
                <a:effectLst/>
                <a:latin typeface="var(--cds-font-family-source-sans-pro)"/>
              </a:rPr>
              <a:t> más recientes o utilizar la barra de búsqueda y la lista de categorías a la izquierda de la página para explorar temas específicos que podrían resultarte interesantes o buscar una publicación específica. </a:t>
            </a:r>
          </a:p>
          <a:p>
            <a:pPr algn="l">
              <a:spcAft>
                <a:spcPts val="750"/>
              </a:spcAft>
              <a:buFont typeface="Arial" panose="020B0604020202020204" pitchFamily="34" charset="0"/>
              <a:buChar char="•"/>
            </a:pPr>
            <a:r>
              <a:rPr lang="es-MX" b="1" i="0" u="sng" dirty="0" err="1">
                <a:solidFill>
                  <a:srgbClr val="1F1F1F"/>
                </a:solidFill>
                <a:effectLst/>
                <a:latin typeface="unset"/>
                <a:hlinkClick r:id="rId5"/>
              </a:rPr>
              <a:t>Stack</a:t>
            </a:r>
            <a:r>
              <a:rPr lang="es-MX" b="1" i="0" u="sng" dirty="0">
                <a:solidFill>
                  <a:srgbClr val="1F1F1F"/>
                </a:solidFill>
                <a:effectLst/>
                <a:latin typeface="unset"/>
                <a:hlinkClick r:id="rId5"/>
              </a:rPr>
              <a:t> </a:t>
            </a:r>
            <a:r>
              <a:rPr lang="es-MX" b="1" i="0" u="sng" dirty="0" err="1">
                <a:solidFill>
                  <a:srgbClr val="1F1F1F"/>
                </a:solidFill>
                <a:effectLst/>
                <a:latin typeface="unset"/>
                <a:hlinkClick r:id="rId5"/>
              </a:rPr>
              <a:t>Overflow</a:t>
            </a:r>
            <a:r>
              <a:rPr lang="es-MX" b="1" i="0" u="sng" dirty="0">
                <a:solidFill>
                  <a:srgbClr val="1F1F1F"/>
                </a:solidFill>
                <a:effectLst/>
                <a:latin typeface="unset"/>
                <a:hlinkClick r:id="rId5"/>
              </a:rPr>
              <a:t>:</a:t>
            </a:r>
            <a:r>
              <a:rPr lang="es-MX" b="0" i="0" dirty="0">
                <a:solidFill>
                  <a:srgbClr val="1F1F1F"/>
                </a:solidFill>
                <a:effectLst/>
                <a:latin typeface="var(--cds-font-family-source-sans-pro)"/>
              </a:rPr>
              <a:t> El blog </a:t>
            </a:r>
            <a:r>
              <a:rPr lang="es-MX" b="0" i="0" dirty="0" err="1">
                <a:solidFill>
                  <a:srgbClr val="1F1F1F"/>
                </a:solidFill>
                <a:effectLst/>
                <a:latin typeface="var(--cds-font-family-source-sans-pro)"/>
              </a:rPr>
              <a:t>Stack</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Overflow</a:t>
            </a:r>
            <a:r>
              <a:rPr lang="es-MX" b="0" i="0" dirty="0">
                <a:solidFill>
                  <a:srgbClr val="1F1F1F"/>
                </a:solidFill>
                <a:effectLst/>
                <a:latin typeface="var(--cds-font-family-source-sans-pro)"/>
              </a:rPr>
              <a:t> publica opiniones y consejos de otros codificadores. Es un gran punto de partida para estar en contacto con las conversaciones que ocurren en una comunidad. </a:t>
            </a:r>
          </a:p>
          <a:p>
            <a:pPr algn="l">
              <a:spcAft>
                <a:spcPts val="750"/>
              </a:spcAft>
              <a:buFont typeface="Arial" panose="020B0604020202020204" pitchFamily="34" charset="0"/>
              <a:buChar char="•"/>
            </a:pPr>
            <a:r>
              <a:rPr lang="es-MX" b="1" i="0" u="sng" dirty="0">
                <a:solidFill>
                  <a:srgbClr val="1F1F1F"/>
                </a:solidFill>
                <a:effectLst/>
                <a:latin typeface="unset"/>
                <a:hlinkClick r:id="rId6"/>
              </a:rPr>
              <a:t>R-</a:t>
            </a:r>
            <a:r>
              <a:rPr lang="es-MX" b="1" i="0" u="sng" dirty="0" err="1">
                <a:solidFill>
                  <a:srgbClr val="1F1F1F"/>
                </a:solidFill>
                <a:effectLst/>
                <a:latin typeface="unset"/>
                <a:hlinkClick r:id="rId6"/>
              </a:rPr>
              <a:t>Bloggers</a:t>
            </a:r>
            <a:r>
              <a:rPr lang="es-MX" b="1" i="0" u="sng" dirty="0">
                <a:solidFill>
                  <a:srgbClr val="1F1F1F"/>
                </a:solidFill>
                <a:effectLst/>
                <a:latin typeface="unset"/>
                <a:hlinkClick r:id="rId6"/>
              </a:rPr>
              <a:t>:</a:t>
            </a:r>
            <a:r>
              <a:rPr lang="es-MX" b="0" i="0" dirty="0">
                <a:solidFill>
                  <a:srgbClr val="1F1F1F"/>
                </a:solidFill>
                <a:effectLst/>
                <a:latin typeface="var(--cds-font-family-source-sans-pro)"/>
              </a:rPr>
              <a:t> El blog R-</a:t>
            </a:r>
            <a:r>
              <a:rPr lang="es-MX" b="0" i="0" dirty="0" err="1">
                <a:solidFill>
                  <a:srgbClr val="1F1F1F"/>
                </a:solidFill>
                <a:effectLst/>
                <a:latin typeface="var(--cds-font-family-source-sans-pro)"/>
              </a:rPr>
              <a:t>bloggers</a:t>
            </a:r>
            <a:r>
              <a:rPr lang="es-MX" b="0" i="0" dirty="0">
                <a:solidFill>
                  <a:srgbClr val="1F1F1F"/>
                </a:solidFill>
                <a:effectLst/>
                <a:latin typeface="var(--cds-font-family-source-sans-pro)"/>
              </a:rPr>
              <a:t> cuenta con tutoriales útiles y artículos con noticias publicados por otros usuarios de R en la comunidad. </a:t>
            </a:r>
          </a:p>
          <a:p>
            <a:r>
              <a:rPr lang="es-MX" b="1" i="0" u="sng" dirty="0">
                <a:solidFill>
                  <a:srgbClr val="1F1F1F"/>
                </a:solidFill>
                <a:effectLst/>
                <a:latin typeface="unset"/>
                <a:hlinkClick r:id="rId7"/>
              </a:rPr>
              <a:t>Tutoriales de R-</a:t>
            </a:r>
            <a:r>
              <a:rPr lang="es-MX" b="1" i="0" u="sng" dirty="0" err="1">
                <a:solidFill>
                  <a:srgbClr val="1F1F1F"/>
                </a:solidFill>
                <a:effectLst/>
                <a:latin typeface="unset"/>
                <a:hlinkClick r:id="rId7"/>
              </a:rPr>
              <a:t>Bloggers</a:t>
            </a:r>
            <a:r>
              <a:rPr lang="es-MX" b="1" i="0" u="sng" dirty="0">
                <a:solidFill>
                  <a:srgbClr val="1F1F1F"/>
                </a:solidFill>
                <a:effectLst/>
                <a:latin typeface="unset"/>
                <a:hlinkClick r:id="rId7"/>
              </a:rPr>
              <a:t> para aprender R:</a:t>
            </a:r>
            <a:br>
              <a:rPr lang="es-MX" b="0" i="0" dirty="0">
                <a:solidFill>
                  <a:srgbClr val="1F1F1F"/>
                </a:solidFill>
                <a:effectLst/>
                <a:latin typeface="var(--cds-font-family-source-sans-pro)"/>
              </a:rPr>
            </a:br>
            <a:endParaRPr lang="es-MX" dirty="0"/>
          </a:p>
        </p:txBody>
      </p:sp>
    </p:spTree>
    <p:extLst>
      <p:ext uri="{BB962C8B-B14F-4D97-AF65-F5344CB8AC3E}">
        <p14:creationId xmlns:p14="http://schemas.microsoft.com/office/powerpoint/2010/main" val="26060546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C95380-0845-AF18-E704-D069640CE5E5}"/>
              </a:ext>
            </a:extLst>
          </p:cNvPr>
          <p:cNvPicPr>
            <a:picLocks noChangeAspect="1"/>
          </p:cNvPicPr>
          <p:nvPr/>
        </p:nvPicPr>
        <p:blipFill>
          <a:blip r:embed="rId2"/>
          <a:stretch>
            <a:fillRect/>
          </a:stretch>
        </p:blipFill>
        <p:spPr>
          <a:xfrm>
            <a:off x="501120" y="715119"/>
            <a:ext cx="4896533" cy="1247949"/>
          </a:xfrm>
          <a:prstGeom prst="rect">
            <a:avLst/>
          </a:prstGeom>
        </p:spPr>
      </p:pic>
      <p:pic>
        <p:nvPicPr>
          <p:cNvPr id="7" name="Imagen 6">
            <a:extLst>
              <a:ext uri="{FF2B5EF4-FFF2-40B4-BE49-F238E27FC236}">
                <a16:creationId xmlns:a16="http://schemas.microsoft.com/office/drawing/2014/main" id="{52E19961-8A27-3702-7F55-5ACBCC4D1BCA}"/>
              </a:ext>
            </a:extLst>
          </p:cNvPr>
          <p:cNvPicPr>
            <a:picLocks noChangeAspect="1"/>
          </p:cNvPicPr>
          <p:nvPr/>
        </p:nvPicPr>
        <p:blipFill>
          <a:blip r:embed="rId3"/>
          <a:stretch>
            <a:fillRect/>
          </a:stretch>
        </p:blipFill>
        <p:spPr>
          <a:xfrm>
            <a:off x="6218940" y="448382"/>
            <a:ext cx="4772691" cy="1514686"/>
          </a:xfrm>
          <a:prstGeom prst="rect">
            <a:avLst/>
          </a:prstGeom>
        </p:spPr>
      </p:pic>
      <p:sp>
        <p:nvSpPr>
          <p:cNvPr id="8" name="CuadroTexto 7">
            <a:extLst>
              <a:ext uri="{FF2B5EF4-FFF2-40B4-BE49-F238E27FC236}">
                <a16:creationId xmlns:a16="http://schemas.microsoft.com/office/drawing/2014/main" id="{505DA476-8FA3-7CAB-EEDE-57ADD6C13684}"/>
              </a:ext>
            </a:extLst>
          </p:cNvPr>
          <p:cNvSpPr txBox="1"/>
          <p:nvPr/>
        </p:nvSpPr>
        <p:spPr>
          <a:xfrm>
            <a:off x="618563" y="3119915"/>
            <a:ext cx="5087471" cy="2554545"/>
          </a:xfrm>
          <a:prstGeom prst="rect">
            <a:avLst/>
          </a:prstGeom>
          <a:noFill/>
        </p:spPr>
        <p:txBody>
          <a:bodyPr wrap="square" rtlCol="0">
            <a:spAutoFit/>
          </a:bodyPr>
          <a:lstStyle/>
          <a:p>
            <a:r>
              <a:rPr lang="es-MX" sz="2000" b="0" i="0" dirty="0">
                <a:effectLst/>
                <a:latin typeface="Google Sans"/>
              </a:rPr>
              <a:t>En Python, las canalizaciones de datos son un conjunto de acciones que se encargan de extraer, transformar y cargar (ETL) datos de distintas fuentes y formatos en un único sistema. Esto permite gestionar el movimiento de datos de forma eficiente y prepararlo para su análisis, informes u otras operaciones comerciales. </a:t>
            </a:r>
            <a:endParaRPr lang="es-MX" sz="2000" dirty="0"/>
          </a:p>
        </p:txBody>
      </p:sp>
      <p:sp>
        <p:nvSpPr>
          <p:cNvPr id="9" name="CuadroTexto 8">
            <a:extLst>
              <a:ext uri="{FF2B5EF4-FFF2-40B4-BE49-F238E27FC236}">
                <a16:creationId xmlns:a16="http://schemas.microsoft.com/office/drawing/2014/main" id="{04E4FB2D-9D98-2572-2ED7-CF8BCB5E72C5}"/>
              </a:ext>
            </a:extLst>
          </p:cNvPr>
          <p:cNvSpPr txBox="1"/>
          <p:nvPr/>
        </p:nvSpPr>
        <p:spPr>
          <a:xfrm>
            <a:off x="6485968" y="3119915"/>
            <a:ext cx="5087471" cy="2862322"/>
          </a:xfrm>
          <a:prstGeom prst="rect">
            <a:avLst/>
          </a:prstGeom>
          <a:noFill/>
        </p:spPr>
        <p:txBody>
          <a:bodyPr wrap="square" rtlCol="0">
            <a:spAutoFit/>
          </a:bodyPr>
          <a:lstStyle/>
          <a:p>
            <a:r>
              <a:rPr lang="es-MX" sz="2000" dirty="0"/>
              <a:t>una </a:t>
            </a:r>
            <a:r>
              <a:rPr lang="es-MX" sz="2000" b="1" dirty="0"/>
              <a:t>canalización</a:t>
            </a:r>
            <a:r>
              <a:rPr lang="es-MX" sz="2000" dirty="0"/>
              <a:t> (o "pipe") se utiliza como alternativa a las </a:t>
            </a:r>
            <a:r>
              <a:rPr lang="es-MX" sz="2000" b="1" dirty="0"/>
              <a:t>asignaciones intermedias</a:t>
            </a:r>
            <a:r>
              <a:rPr lang="es-MX" sz="2000" dirty="0"/>
              <a:t> o anidación de funciones para mejorar la legibilidad y la fluidez del código.</a:t>
            </a:r>
          </a:p>
          <a:p>
            <a:r>
              <a:rPr lang="es-MX" sz="2000" dirty="0"/>
              <a:t>La canalización, representada comúnmente por %&gt;% permite pasar el resultado de una operación como entrada a la siguiente, sin necesidad de crear variables intermedias o anidar llamadas de funciones.</a:t>
            </a:r>
          </a:p>
        </p:txBody>
      </p:sp>
    </p:spTree>
    <p:extLst>
      <p:ext uri="{BB962C8B-B14F-4D97-AF65-F5344CB8AC3E}">
        <p14:creationId xmlns:p14="http://schemas.microsoft.com/office/powerpoint/2010/main" val="25458022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AB33AE3-19EF-B675-863A-B53CF869E737}"/>
              </a:ext>
            </a:extLst>
          </p:cNvPr>
          <p:cNvPicPr>
            <a:picLocks noChangeAspect="1"/>
          </p:cNvPicPr>
          <p:nvPr/>
        </p:nvPicPr>
        <p:blipFill>
          <a:blip r:embed="rId2"/>
          <a:srcRect t="26177" r="52664" b="1986"/>
          <a:stretch/>
        </p:blipFill>
        <p:spPr>
          <a:xfrm>
            <a:off x="259976" y="2839"/>
            <a:ext cx="11672047" cy="6855161"/>
          </a:xfrm>
          <a:prstGeom prst="rect">
            <a:avLst/>
          </a:prstGeom>
        </p:spPr>
      </p:pic>
    </p:spTree>
    <p:extLst>
      <p:ext uri="{BB962C8B-B14F-4D97-AF65-F5344CB8AC3E}">
        <p14:creationId xmlns:p14="http://schemas.microsoft.com/office/powerpoint/2010/main" val="28966172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A80F3B0-F0C3-D60C-CF0A-A0CD6E8AB295}"/>
              </a:ext>
            </a:extLst>
          </p:cNvPr>
          <p:cNvSpPr>
            <a:spLocks noGrp="1"/>
          </p:cNvSpPr>
          <p:nvPr>
            <p:ph idx="1"/>
          </p:nvPr>
        </p:nvSpPr>
        <p:spPr>
          <a:xfrm>
            <a:off x="327211" y="494367"/>
            <a:ext cx="2133599" cy="5869266"/>
          </a:xfrm>
        </p:spPr>
        <p:txBody>
          <a:bodyPr/>
          <a:lstStyle/>
          <a:p>
            <a:pPr marL="0" indent="0">
              <a:buNone/>
            </a:pPr>
            <a:r>
              <a:rPr lang="es-MX" dirty="0">
                <a:solidFill>
                  <a:schemeClr val="accent3">
                    <a:lumMod val="60000"/>
                    <a:lumOff val="40000"/>
                  </a:schemeClr>
                </a:solidFill>
              </a:rPr>
              <a:t>#</a:t>
            </a:r>
          </a:p>
          <a:p>
            <a:pPr marL="0" indent="0">
              <a:buNone/>
            </a:pPr>
            <a:r>
              <a:rPr lang="es-MX" dirty="0">
                <a:solidFill>
                  <a:schemeClr val="accent3">
                    <a:lumMod val="60000"/>
                    <a:lumOff val="40000"/>
                  </a:schemeClr>
                </a:solidFill>
              </a:rPr>
              <a:t>?</a:t>
            </a:r>
            <a:r>
              <a:rPr lang="es-MX" dirty="0" err="1">
                <a:solidFill>
                  <a:schemeClr val="accent3">
                    <a:lumMod val="60000"/>
                    <a:lumOff val="40000"/>
                  </a:schemeClr>
                </a:solidFill>
              </a:rPr>
              <a:t>txt</a:t>
            </a:r>
            <a:endParaRPr lang="es-MX" dirty="0">
              <a:solidFill>
                <a:schemeClr val="accent3">
                  <a:lumMod val="60000"/>
                  <a:lumOff val="40000"/>
                </a:schemeClr>
              </a:solidFill>
            </a:endParaRPr>
          </a:p>
          <a:p>
            <a:pPr marL="0" indent="0">
              <a:buNone/>
            </a:pPr>
            <a:r>
              <a:rPr lang="es-MX" dirty="0">
                <a:solidFill>
                  <a:schemeClr val="accent3">
                    <a:lumMod val="60000"/>
                    <a:lumOff val="40000"/>
                  </a:schemeClr>
                </a:solidFill>
              </a:rPr>
              <a:t>X &lt;- </a:t>
            </a:r>
          </a:p>
          <a:p>
            <a:pPr marL="0" indent="0">
              <a:buNone/>
            </a:pPr>
            <a:r>
              <a:rPr lang="es-MX" dirty="0">
                <a:solidFill>
                  <a:schemeClr val="accent3">
                    <a:lumMod val="60000"/>
                    <a:lumOff val="40000"/>
                  </a:schemeClr>
                </a:solidFill>
              </a:rPr>
              <a:t>c()</a:t>
            </a:r>
          </a:p>
          <a:p>
            <a:pPr marL="0" indent="0">
              <a:buNone/>
            </a:pPr>
            <a:r>
              <a:rPr lang="es-MX" dirty="0" err="1">
                <a:solidFill>
                  <a:schemeClr val="accent3">
                    <a:lumMod val="60000"/>
                    <a:lumOff val="40000"/>
                  </a:schemeClr>
                </a:solidFill>
              </a:rPr>
              <a:t>typeof</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length</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names</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List</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Str</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Today</a:t>
            </a:r>
            <a:r>
              <a:rPr lang="es-MX" dirty="0">
                <a:solidFill>
                  <a:schemeClr val="accent3">
                    <a:lumMod val="60000"/>
                    <a:lumOff val="40000"/>
                  </a:schemeClr>
                </a:solidFill>
              </a:rPr>
              <a:t>()</a:t>
            </a:r>
          </a:p>
          <a:p>
            <a:pPr marL="0" indent="0">
              <a:buNone/>
            </a:pPr>
            <a:r>
              <a:rPr lang="es-MX" dirty="0" err="1">
                <a:solidFill>
                  <a:schemeClr val="accent3">
                    <a:lumMod val="60000"/>
                    <a:lumOff val="40000"/>
                  </a:schemeClr>
                </a:solidFill>
              </a:rPr>
              <a:t>Now</a:t>
            </a:r>
            <a:r>
              <a:rPr lang="es-MX" dirty="0">
                <a:solidFill>
                  <a:schemeClr val="accent3">
                    <a:lumMod val="60000"/>
                    <a:lumOff val="40000"/>
                  </a:schemeClr>
                </a:solidFill>
              </a:rPr>
              <a:t>()</a:t>
            </a:r>
          </a:p>
        </p:txBody>
      </p:sp>
      <p:sp>
        <p:nvSpPr>
          <p:cNvPr id="4" name="Marcador de contenido 2">
            <a:extLst>
              <a:ext uri="{FF2B5EF4-FFF2-40B4-BE49-F238E27FC236}">
                <a16:creationId xmlns:a16="http://schemas.microsoft.com/office/drawing/2014/main" id="{F1116B0C-7921-0544-ECD8-44A20222C3A9}"/>
              </a:ext>
            </a:extLst>
          </p:cNvPr>
          <p:cNvSpPr txBox="1">
            <a:spLocks/>
          </p:cNvSpPr>
          <p:nvPr/>
        </p:nvSpPr>
        <p:spPr>
          <a:xfrm>
            <a:off x="1896037" y="494367"/>
            <a:ext cx="6118410" cy="574506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dirty="0"/>
              <a:t>Comentario</a:t>
            </a:r>
          </a:p>
          <a:p>
            <a:pPr marL="0" indent="0">
              <a:buFont typeface="Arial" panose="020B0604020202020204" pitchFamily="34" charset="0"/>
              <a:buNone/>
            </a:pPr>
            <a:r>
              <a:rPr lang="es-MX" dirty="0"/>
              <a:t>Ayuda</a:t>
            </a:r>
          </a:p>
          <a:p>
            <a:pPr marL="0" indent="0">
              <a:buFont typeface="Arial" panose="020B0604020202020204" pitchFamily="34" charset="0"/>
              <a:buNone/>
            </a:pPr>
            <a:r>
              <a:rPr lang="es-MX" dirty="0"/>
              <a:t>Variable</a:t>
            </a:r>
          </a:p>
          <a:p>
            <a:pPr marL="0" indent="0">
              <a:buFont typeface="Arial" panose="020B0604020202020204" pitchFamily="34" charset="0"/>
              <a:buNone/>
            </a:pPr>
            <a:r>
              <a:rPr lang="es-MX" dirty="0"/>
              <a:t>vector</a:t>
            </a:r>
          </a:p>
          <a:p>
            <a:pPr marL="0" indent="0">
              <a:buFont typeface="Arial" panose="020B0604020202020204" pitchFamily="34" charset="0"/>
              <a:buNone/>
            </a:pPr>
            <a:r>
              <a:rPr lang="es-MX" dirty="0"/>
              <a:t>Tipo de dato</a:t>
            </a:r>
          </a:p>
          <a:p>
            <a:pPr marL="0" indent="0">
              <a:buFont typeface="Arial" panose="020B0604020202020204" pitchFamily="34" charset="0"/>
              <a:buNone/>
            </a:pPr>
            <a:r>
              <a:rPr lang="es-MX" dirty="0"/>
              <a:t>Longitud</a:t>
            </a:r>
          </a:p>
          <a:p>
            <a:pPr marL="0" indent="0">
              <a:buFont typeface="Arial" panose="020B0604020202020204" pitchFamily="34" charset="0"/>
              <a:buNone/>
            </a:pPr>
            <a:r>
              <a:rPr lang="es-MX" dirty="0"/>
              <a:t>Nombre a cada elemento de vector</a:t>
            </a:r>
          </a:p>
          <a:p>
            <a:pPr marL="0" indent="0">
              <a:buFont typeface="Arial" panose="020B0604020202020204" pitchFamily="34" charset="0"/>
              <a:buNone/>
            </a:pPr>
            <a:r>
              <a:rPr lang="es-MX" dirty="0"/>
              <a:t>Creas una lista</a:t>
            </a:r>
          </a:p>
          <a:p>
            <a:pPr marL="0" indent="0">
              <a:buFont typeface="Arial" panose="020B0604020202020204" pitchFamily="34" charset="0"/>
              <a:buNone/>
            </a:pPr>
            <a:r>
              <a:rPr lang="es-MX" dirty="0"/>
              <a:t>Conocer el tipo de datos de una lista</a:t>
            </a:r>
          </a:p>
          <a:p>
            <a:pPr marL="0" indent="0">
              <a:buFont typeface="Arial" panose="020B0604020202020204" pitchFamily="34" charset="0"/>
              <a:buNone/>
            </a:pPr>
            <a:r>
              <a:rPr lang="es-MX" dirty="0"/>
              <a:t>Fecha actual</a:t>
            </a:r>
          </a:p>
          <a:p>
            <a:pPr marL="0" indent="0">
              <a:buFont typeface="Arial" panose="020B0604020202020204" pitchFamily="34" charset="0"/>
              <a:buNone/>
            </a:pPr>
            <a:r>
              <a:rPr lang="es-MX" dirty="0"/>
              <a:t>Fecha y hora</a:t>
            </a:r>
          </a:p>
        </p:txBody>
      </p:sp>
    </p:spTree>
    <p:extLst>
      <p:ext uri="{BB962C8B-B14F-4D97-AF65-F5344CB8AC3E}">
        <p14:creationId xmlns:p14="http://schemas.microsoft.com/office/powerpoint/2010/main" val="285669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62DD583-9212-13D7-424F-793F2809B120}"/>
              </a:ext>
            </a:extLst>
          </p:cNvPr>
          <p:cNvPicPr>
            <a:picLocks noChangeAspect="1"/>
          </p:cNvPicPr>
          <p:nvPr/>
        </p:nvPicPr>
        <p:blipFill>
          <a:blip r:embed="rId2"/>
          <a:srcRect l="1434" t="26915" r="53787" b="7536"/>
          <a:stretch/>
        </p:blipFill>
        <p:spPr>
          <a:xfrm>
            <a:off x="232966" y="107576"/>
            <a:ext cx="11726068" cy="6642847"/>
          </a:xfrm>
          <a:prstGeom prst="rect">
            <a:avLst/>
          </a:prstGeom>
        </p:spPr>
      </p:pic>
    </p:spTree>
    <p:extLst>
      <p:ext uri="{BB962C8B-B14F-4D97-AF65-F5344CB8AC3E}">
        <p14:creationId xmlns:p14="http://schemas.microsoft.com/office/powerpoint/2010/main" val="4273369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F868A82-89E9-F7E9-8197-47A23DEDB6A3}"/>
              </a:ext>
            </a:extLst>
          </p:cNvPr>
          <p:cNvPicPr>
            <a:picLocks noChangeAspect="1"/>
          </p:cNvPicPr>
          <p:nvPr/>
        </p:nvPicPr>
        <p:blipFill>
          <a:blip r:embed="rId2"/>
          <a:srcRect l="1434" t="27485" r="52905" b="6110"/>
          <a:stretch/>
        </p:blipFill>
        <p:spPr>
          <a:xfrm>
            <a:off x="206362" y="114300"/>
            <a:ext cx="11779275" cy="6629400"/>
          </a:xfrm>
          <a:prstGeom prst="rect">
            <a:avLst/>
          </a:prstGeom>
        </p:spPr>
      </p:pic>
    </p:spTree>
    <p:extLst>
      <p:ext uri="{BB962C8B-B14F-4D97-AF65-F5344CB8AC3E}">
        <p14:creationId xmlns:p14="http://schemas.microsoft.com/office/powerpoint/2010/main" val="3533997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53DFA6E-B95D-DAFC-0C05-2D069A41A733}"/>
              </a:ext>
            </a:extLst>
          </p:cNvPr>
          <p:cNvPicPr>
            <a:picLocks noChangeAspect="1"/>
          </p:cNvPicPr>
          <p:nvPr/>
        </p:nvPicPr>
        <p:blipFill>
          <a:blip r:embed="rId2"/>
          <a:srcRect l="1324" t="26630" r="52353" b="4970"/>
          <a:stretch/>
        </p:blipFill>
        <p:spPr>
          <a:xfrm>
            <a:off x="307041" y="121023"/>
            <a:ext cx="11577917" cy="6615953"/>
          </a:xfrm>
          <a:prstGeom prst="rect">
            <a:avLst/>
          </a:prstGeom>
        </p:spPr>
      </p:pic>
    </p:spTree>
    <p:extLst>
      <p:ext uri="{BB962C8B-B14F-4D97-AF65-F5344CB8AC3E}">
        <p14:creationId xmlns:p14="http://schemas.microsoft.com/office/powerpoint/2010/main" val="4031772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56EE7EA-1E47-CA7A-BFBA-6D75019A7EF6}"/>
              </a:ext>
            </a:extLst>
          </p:cNvPr>
          <p:cNvPicPr>
            <a:picLocks noChangeAspect="1"/>
          </p:cNvPicPr>
          <p:nvPr/>
        </p:nvPicPr>
        <p:blipFill>
          <a:blip r:embed="rId2"/>
          <a:srcRect l="1213" t="27200" r="53897" b="6966"/>
          <a:stretch/>
        </p:blipFill>
        <p:spPr>
          <a:xfrm>
            <a:off x="208430" y="87406"/>
            <a:ext cx="11775139" cy="6683188"/>
          </a:xfrm>
          <a:prstGeom prst="rect">
            <a:avLst/>
          </a:prstGeom>
        </p:spPr>
      </p:pic>
    </p:spTree>
    <p:extLst>
      <p:ext uri="{BB962C8B-B14F-4D97-AF65-F5344CB8AC3E}">
        <p14:creationId xmlns:p14="http://schemas.microsoft.com/office/powerpoint/2010/main" val="18805932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9425</TotalTime>
  <Words>4468</Words>
  <Application>Microsoft Office PowerPoint</Application>
  <PresentationFormat>Panorámica</PresentationFormat>
  <Paragraphs>220</Paragraphs>
  <Slides>50</Slides>
  <Notes>1</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50</vt:i4>
      </vt:variant>
    </vt:vector>
  </HeadingPairs>
  <TitlesOfParts>
    <vt:vector size="63" baseType="lpstr">
      <vt:lpstr>Aptos</vt:lpstr>
      <vt:lpstr>Aptos Display</vt:lpstr>
      <vt:lpstr>Arial</vt:lpstr>
      <vt:lpstr>Courier</vt:lpstr>
      <vt:lpstr>Google Sans</vt:lpstr>
      <vt:lpstr>OpenSans</vt:lpstr>
      <vt:lpstr>Source Sans Pro</vt:lpstr>
      <vt:lpstr>unset</vt:lpstr>
      <vt:lpstr>unset</vt:lpstr>
      <vt:lpstr>Var(--cds-font-family-source-sa</vt:lpstr>
      <vt:lpstr>var(--cds-font-family-source-sans-pro)</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Debate: R versus Python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Programar R Studio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168</cp:revision>
  <dcterms:created xsi:type="dcterms:W3CDTF">2024-12-10T22:49:38Z</dcterms:created>
  <dcterms:modified xsi:type="dcterms:W3CDTF">2025-03-09T23:37:51Z</dcterms:modified>
</cp:coreProperties>
</file>